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</p:sldMasterIdLst>
  <p:notesMasterIdLst>
    <p:notesMasterId r:id="rId26"/>
  </p:notesMasterIdLst>
  <p:handoutMasterIdLst>
    <p:handoutMasterId r:id="rId27"/>
  </p:handoutMasterIdLst>
  <p:sldIdLst>
    <p:sldId id="270" r:id="rId5"/>
    <p:sldId id="290" r:id="rId6"/>
    <p:sldId id="271" r:id="rId7"/>
    <p:sldId id="285" r:id="rId8"/>
    <p:sldId id="258" r:id="rId9"/>
    <p:sldId id="261" r:id="rId10"/>
    <p:sldId id="286" r:id="rId11"/>
    <p:sldId id="291" r:id="rId12"/>
    <p:sldId id="276" r:id="rId13"/>
    <p:sldId id="279" r:id="rId14"/>
    <p:sldId id="294" r:id="rId15"/>
    <p:sldId id="284" r:id="rId16"/>
    <p:sldId id="273" r:id="rId17"/>
    <p:sldId id="292" r:id="rId18"/>
    <p:sldId id="293" r:id="rId19"/>
    <p:sldId id="287" r:id="rId20"/>
    <p:sldId id="274" r:id="rId21"/>
    <p:sldId id="278" r:id="rId22"/>
    <p:sldId id="288" r:id="rId23"/>
    <p:sldId id="275" r:id="rId24"/>
    <p:sldId id="262" r:id="rId25"/>
  </p:sldIdLst>
  <p:sldSz cx="9906000" cy="6858000" type="A4"/>
  <p:notesSz cx="6858000" cy="9144000"/>
  <p:defaultTextStyle>
    <a:defPPr>
      <a:defRPr lang="ja-JP"/>
    </a:defPPr>
    <a:lvl1pPr marL="0" algn="l" defTabSz="839876" rtl="0" eaLnBrk="1" latinLnBrk="0" hangingPunct="1">
      <a:defRPr kumimoji="1" sz="1653" kern="1200">
        <a:solidFill>
          <a:schemeClr val="tx1"/>
        </a:solidFill>
        <a:latin typeface="+mn-lt"/>
        <a:ea typeface="+mn-ea"/>
        <a:cs typeface="+mn-cs"/>
      </a:defRPr>
    </a:lvl1pPr>
    <a:lvl2pPr marL="419938" algn="l" defTabSz="839876" rtl="0" eaLnBrk="1" latinLnBrk="0" hangingPunct="1">
      <a:defRPr kumimoji="1" sz="1653" kern="1200">
        <a:solidFill>
          <a:schemeClr val="tx1"/>
        </a:solidFill>
        <a:latin typeface="+mn-lt"/>
        <a:ea typeface="+mn-ea"/>
        <a:cs typeface="+mn-cs"/>
      </a:defRPr>
    </a:lvl2pPr>
    <a:lvl3pPr marL="839876" algn="l" defTabSz="839876" rtl="0" eaLnBrk="1" latinLnBrk="0" hangingPunct="1">
      <a:defRPr kumimoji="1" sz="1653" kern="1200">
        <a:solidFill>
          <a:schemeClr val="tx1"/>
        </a:solidFill>
        <a:latin typeface="+mn-lt"/>
        <a:ea typeface="+mn-ea"/>
        <a:cs typeface="+mn-cs"/>
      </a:defRPr>
    </a:lvl3pPr>
    <a:lvl4pPr marL="1259815" algn="l" defTabSz="839876" rtl="0" eaLnBrk="1" latinLnBrk="0" hangingPunct="1">
      <a:defRPr kumimoji="1" sz="1653" kern="1200">
        <a:solidFill>
          <a:schemeClr val="tx1"/>
        </a:solidFill>
        <a:latin typeface="+mn-lt"/>
        <a:ea typeface="+mn-ea"/>
        <a:cs typeface="+mn-cs"/>
      </a:defRPr>
    </a:lvl4pPr>
    <a:lvl5pPr marL="1679753" algn="l" defTabSz="839876" rtl="0" eaLnBrk="1" latinLnBrk="0" hangingPunct="1">
      <a:defRPr kumimoji="1" sz="1653" kern="1200">
        <a:solidFill>
          <a:schemeClr val="tx1"/>
        </a:solidFill>
        <a:latin typeface="+mn-lt"/>
        <a:ea typeface="+mn-ea"/>
        <a:cs typeface="+mn-cs"/>
      </a:defRPr>
    </a:lvl5pPr>
    <a:lvl6pPr marL="2099691" algn="l" defTabSz="839876" rtl="0" eaLnBrk="1" latinLnBrk="0" hangingPunct="1">
      <a:defRPr kumimoji="1" sz="1653" kern="1200">
        <a:solidFill>
          <a:schemeClr val="tx1"/>
        </a:solidFill>
        <a:latin typeface="+mn-lt"/>
        <a:ea typeface="+mn-ea"/>
        <a:cs typeface="+mn-cs"/>
      </a:defRPr>
    </a:lvl6pPr>
    <a:lvl7pPr marL="2519629" algn="l" defTabSz="839876" rtl="0" eaLnBrk="1" latinLnBrk="0" hangingPunct="1">
      <a:defRPr kumimoji="1" sz="1653" kern="1200">
        <a:solidFill>
          <a:schemeClr val="tx1"/>
        </a:solidFill>
        <a:latin typeface="+mn-lt"/>
        <a:ea typeface="+mn-ea"/>
        <a:cs typeface="+mn-cs"/>
      </a:defRPr>
    </a:lvl7pPr>
    <a:lvl8pPr marL="2939567" algn="l" defTabSz="839876" rtl="0" eaLnBrk="1" latinLnBrk="0" hangingPunct="1">
      <a:defRPr kumimoji="1" sz="1653" kern="1200">
        <a:solidFill>
          <a:schemeClr val="tx1"/>
        </a:solidFill>
        <a:latin typeface="+mn-lt"/>
        <a:ea typeface="+mn-ea"/>
        <a:cs typeface="+mn-cs"/>
      </a:defRPr>
    </a:lvl8pPr>
    <a:lvl9pPr marL="3359506" algn="l" defTabSz="839876" rtl="0" eaLnBrk="1" latinLnBrk="0" hangingPunct="1">
      <a:defRPr kumimoji="1" sz="16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izumi" initials="k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040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285"/>
  </p:normalViewPr>
  <p:slideViewPr>
    <p:cSldViewPr snapToObjects="1">
      <p:cViewPr varScale="1">
        <p:scale>
          <a:sx n="73" d="100"/>
          <a:sy n="73" d="100"/>
        </p:scale>
        <p:origin x="1146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99" d="100"/>
          <a:sy n="99" d="100"/>
        </p:scale>
        <p:origin x="29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5618E-DC87-3A45-9876-1C43F767FD1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08994-B797-684B-8783-5F9DC4AC0A4E}" type="datetimeFigureOut">
              <a:rPr kumimoji="1" lang="ja-JP" altLang="en-US" smtClean="0"/>
              <a:t>2018/7/19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06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B8588-1665-0A4A-AD47-68FFFFC620D1}" type="datetimeFigureOut">
              <a:rPr kumimoji="1" lang="ja-JP" altLang="en-US" smtClean="0"/>
              <a:t>2018/7/19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AAED7-EB68-B44B-A29A-E9CFE7A114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9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9876" rtl="0" eaLnBrk="1" latinLnBrk="0" hangingPunct="1">
      <a:defRPr kumimoji="1" sz="1102" kern="1200">
        <a:solidFill>
          <a:schemeClr val="tx1"/>
        </a:solidFill>
        <a:latin typeface="+mn-lt"/>
        <a:ea typeface="+mn-ea"/>
        <a:cs typeface="+mn-cs"/>
      </a:defRPr>
    </a:lvl1pPr>
    <a:lvl2pPr marL="419938" algn="l" defTabSz="839876" rtl="0" eaLnBrk="1" latinLnBrk="0" hangingPunct="1">
      <a:defRPr kumimoji="1" sz="1102" kern="1200">
        <a:solidFill>
          <a:schemeClr val="tx1"/>
        </a:solidFill>
        <a:latin typeface="+mn-lt"/>
        <a:ea typeface="+mn-ea"/>
        <a:cs typeface="+mn-cs"/>
      </a:defRPr>
    </a:lvl2pPr>
    <a:lvl3pPr marL="839876" algn="l" defTabSz="839876" rtl="0" eaLnBrk="1" latinLnBrk="0" hangingPunct="1">
      <a:defRPr kumimoji="1" sz="1102" kern="1200">
        <a:solidFill>
          <a:schemeClr val="tx1"/>
        </a:solidFill>
        <a:latin typeface="+mn-lt"/>
        <a:ea typeface="+mn-ea"/>
        <a:cs typeface="+mn-cs"/>
      </a:defRPr>
    </a:lvl3pPr>
    <a:lvl4pPr marL="1259815" algn="l" defTabSz="839876" rtl="0" eaLnBrk="1" latinLnBrk="0" hangingPunct="1">
      <a:defRPr kumimoji="1" sz="1102" kern="1200">
        <a:solidFill>
          <a:schemeClr val="tx1"/>
        </a:solidFill>
        <a:latin typeface="+mn-lt"/>
        <a:ea typeface="+mn-ea"/>
        <a:cs typeface="+mn-cs"/>
      </a:defRPr>
    </a:lvl4pPr>
    <a:lvl5pPr marL="1679753" algn="l" defTabSz="839876" rtl="0" eaLnBrk="1" latinLnBrk="0" hangingPunct="1">
      <a:defRPr kumimoji="1" sz="1102" kern="1200">
        <a:solidFill>
          <a:schemeClr val="tx1"/>
        </a:solidFill>
        <a:latin typeface="+mn-lt"/>
        <a:ea typeface="+mn-ea"/>
        <a:cs typeface="+mn-cs"/>
      </a:defRPr>
    </a:lvl5pPr>
    <a:lvl6pPr marL="2099691" algn="l" defTabSz="839876" rtl="0" eaLnBrk="1" latinLnBrk="0" hangingPunct="1">
      <a:defRPr kumimoji="1" sz="1102" kern="1200">
        <a:solidFill>
          <a:schemeClr val="tx1"/>
        </a:solidFill>
        <a:latin typeface="+mn-lt"/>
        <a:ea typeface="+mn-ea"/>
        <a:cs typeface="+mn-cs"/>
      </a:defRPr>
    </a:lvl6pPr>
    <a:lvl7pPr marL="2519629" algn="l" defTabSz="839876" rtl="0" eaLnBrk="1" latinLnBrk="0" hangingPunct="1">
      <a:defRPr kumimoji="1" sz="1102" kern="1200">
        <a:solidFill>
          <a:schemeClr val="tx1"/>
        </a:solidFill>
        <a:latin typeface="+mn-lt"/>
        <a:ea typeface="+mn-ea"/>
        <a:cs typeface="+mn-cs"/>
      </a:defRPr>
    </a:lvl7pPr>
    <a:lvl8pPr marL="2939567" algn="l" defTabSz="839876" rtl="0" eaLnBrk="1" latinLnBrk="0" hangingPunct="1">
      <a:defRPr kumimoji="1" sz="1102" kern="1200">
        <a:solidFill>
          <a:schemeClr val="tx1"/>
        </a:solidFill>
        <a:latin typeface="+mn-lt"/>
        <a:ea typeface="+mn-ea"/>
        <a:cs typeface="+mn-cs"/>
      </a:defRPr>
    </a:lvl8pPr>
    <a:lvl9pPr marL="3359506" algn="l" defTabSz="839876" rtl="0" eaLnBrk="1" latinLnBrk="0" hangingPunct="1">
      <a:defRPr kumimoji="1" sz="110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AED7-EB68-B44B-A29A-E9CFE7A114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52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lde A (Whit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76" r="9376"/>
          <a:stretch/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1" y="4714043"/>
            <a:ext cx="9906000" cy="2154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0"/>
            <a:ext cx="3575998" cy="6436801"/>
          </a:xfrm>
          <a:prstGeom prst="rect">
            <a:avLst/>
          </a:prstGeom>
        </p:spPr>
      </p:pic>
      <p:sp>
        <p:nvSpPr>
          <p:cNvPr id="20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2207569" y="4869160"/>
            <a:ext cx="5934542" cy="997200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2000" b="0" i="0" baseline="0">
                <a:solidFill>
                  <a:srgbClr val="FFFFFF"/>
                </a:solidFill>
                <a:latin typeface="+mj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dirty="0" smtClean="0"/>
              <a:t>[Title]</a:t>
            </a:r>
            <a:endParaRPr lang="ja-JP" altLang="en-US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2207569" y="5938368"/>
            <a:ext cx="5934542" cy="792088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6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&lt;</a:t>
            </a:r>
            <a:r>
              <a:rPr lang="en-US" altLang="ja-JP" smtClean="0"/>
              <a:t>MM/DD/YYYY&gt;</a:t>
            </a:r>
            <a:br>
              <a:rPr lang="en-US" altLang="ja-JP" smtClean="0"/>
            </a:br>
            <a:r>
              <a:rPr lang="en-US" altLang="ja-JP" smtClean="0"/>
              <a:t>&lt;</a:t>
            </a:r>
            <a:r>
              <a:rPr lang="en-US" altLang="ja-JP" dirty="0" smtClean="0"/>
              <a:t>NTT DATA </a:t>
            </a:r>
            <a:r>
              <a:rPr lang="en-US" altLang="ja-JP" smtClean="0"/>
              <a:t>Corporation&gt;</a:t>
            </a:r>
            <a:br>
              <a:rPr lang="en-US" altLang="ja-JP" smtClean="0"/>
            </a:br>
            <a:r>
              <a:rPr lang="en-US" altLang="ja-JP" smtClean="0"/>
              <a:t>&lt;</a:t>
            </a:r>
            <a:r>
              <a:rPr lang="en-US" altLang="ja-JP" dirty="0" smtClean="0"/>
              <a:t>XXXXXXXXXXXX&gt;</a:t>
            </a:r>
          </a:p>
        </p:txBody>
      </p:sp>
      <p:sp>
        <p:nvSpPr>
          <p:cNvPr id="25" name="TextBox 12"/>
          <p:cNvSpPr txBox="1"/>
          <p:nvPr userDrawn="1"/>
        </p:nvSpPr>
        <p:spPr>
          <a:xfrm>
            <a:off x="8146667" y="6597352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 smtClean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sp>
        <p:nvSpPr>
          <p:cNvPr id="18" name="TextBox 11"/>
          <p:cNvSpPr txBox="1"/>
          <p:nvPr userDrawn="1"/>
        </p:nvSpPr>
        <p:spPr>
          <a:xfrm>
            <a:off x="2681822" y="1892305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latin typeface="HGPGothicE" charset="-128"/>
              <a:ea typeface="HGPGothicE" charset="-128"/>
              <a:cs typeface="+mn-cs"/>
            </a:endParaRPr>
          </a:p>
        </p:txBody>
      </p:sp>
      <p:pic>
        <p:nvPicPr>
          <p:cNvPr id="29" name="図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45" y="388475"/>
            <a:ext cx="1965425" cy="6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0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9" name="TextBox 12"/>
          <p:cNvSpPr txBox="1"/>
          <p:nvPr userDrawn="1"/>
        </p:nvSpPr>
        <p:spPr>
          <a:xfrm>
            <a:off x="8147538" y="6580944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 smtClean="0">
                <a:solidFill>
                  <a:schemeClr val="tx1"/>
                </a:solidFill>
                <a:latin typeface="+mn-lt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37" y="2989009"/>
            <a:ext cx="2692103" cy="9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968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 (Human Blu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70708"/>
            <a:ext cx="9906001" cy="4156850"/>
          </a:xfrm>
          <a:prstGeom prst="rect">
            <a:avLst/>
          </a:prstGeom>
          <a:ln>
            <a:noFill/>
          </a:ln>
        </p:spPr>
      </p:pic>
      <p:pic>
        <p:nvPicPr>
          <p:cNvPr id="24" name="図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53" y="429408"/>
            <a:ext cx="1710608" cy="58746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178989" y="1892314"/>
            <a:ext cx="184731" cy="4162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05" b="0" i="0" dirty="0">
              <a:latin typeface="HGPGothicE" charset="-128"/>
              <a:ea typeface="HGPGothicE" charset="-128"/>
              <a:cs typeface="+mn-cs"/>
            </a:endParaRPr>
          </a:p>
        </p:txBody>
      </p:sp>
      <p:sp>
        <p:nvSpPr>
          <p:cNvPr id="14" name="テキスト プレースホルダー 4"/>
          <p:cNvSpPr txBox="1">
            <a:spLocks/>
          </p:cNvSpPr>
          <p:nvPr userDrawn="1"/>
        </p:nvSpPr>
        <p:spPr>
          <a:xfrm>
            <a:off x="344488" y="260648"/>
            <a:ext cx="1463862" cy="3791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tIns="47355" bIns="47355" anchor="ctr">
            <a:spAutoFit/>
          </a:bodyPr>
          <a:lstStyle>
            <a:lvl1pPr marL="0" indent="0" algn="l" defTabSz="432000" rtl="0" eaLnBrk="0" fontAlgn="base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Font typeface="+mj-lt"/>
              <a:buNone/>
              <a:defRPr kumimoji="1" sz="7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1pPr>
            <a:lvl2pPr marL="910099" indent="-30054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54042" indent="-23493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059363" indent="-230701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666800" indent="-228584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ja-JP" sz="614" dirty="0">
                <a:solidFill>
                  <a:schemeClr val="tx1"/>
                </a:solidFill>
                <a:latin typeface="+mn-lt"/>
              </a:rPr>
              <a:t>Information Type</a:t>
            </a:r>
            <a:r>
              <a:rPr lang="ja-JP" altLang="en-US" sz="614" dirty="0">
                <a:solidFill>
                  <a:schemeClr val="tx1"/>
                </a:solidFill>
                <a:latin typeface="+mn-lt"/>
              </a:rPr>
              <a:t>： ○○○○○○○</a:t>
            </a:r>
            <a:r>
              <a:rPr lang="en-US" altLang="ja-JP" sz="614" dirty="0">
                <a:solidFill>
                  <a:schemeClr val="tx1"/>
                </a:solidFill>
                <a:latin typeface="+mn-lt"/>
              </a:rPr>
              <a:t/>
            </a:r>
            <a:br>
              <a:rPr lang="en-US" altLang="ja-JP" sz="614" dirty="0">
                <a:solidFill>
                  <a:schemeClr val="tx1"/>
                </a:solidFill>
                <a:latin typeface="+mn-lt"/>
              </a:rPr>
            </a:br>
            <a:r>
              <a:rPr lang="en-US" altLang="ja-JP" sz="614" dirty="0">
                <a:solidFill>
                  <a:schemeClr val="tx1"/>
                </a:solidFill>
                <a:latin typeface="+mn-lt"/>
              </a:rPr>
              <a:t>Company Name</a:t>
            </a:r>
            <a:r>
              <a:rPr lang="ja-JP" altLang="en-US" sz="614" dirty="0">
                <a:solidFill>
                  <a:schemeClr val="tx1"/>
                </a:solidFill>
                <a:latin typeface="+mn-lt"/>
              </a:rPr>
              <a:t> ： ○○○○○○</a:t>
            </a:r>
            <a:r>
              <a:rPr lang="en-US" altLang="ja-JP" sz="614" dirty="0">
                <a:solidFill>
                  <a:schemeClr val="tx1"/>
                </a:solidFill>
                <a:latin typeface="+mn-lt"/>
              </a:rPr>
              <a:t/>
            </a:r>
            <a:br>
              <a:rPr lang="en-US" altLang="ja-JP" sz="614" dirty="0">
                <a:solidFill>
                  <a:schemeClr val="tx1"/>
                </a:solidFill>
                <a:latin typeface="+mn-lt"/>
              </a:rPr>
            </a:br>
            <a:r>
              <a:rPr lang="en-US" altLang="ja-JP" sz="614" dirty="0">
                <a:solidFill>
                  <a:schemeClr val="tx1"/>
                </a:solidFill>
                <a:latin typeface="+mn-lt"/>
              </a:rPr>
              <a:t>Information Owner</a:t>
            </a:r>
            <a:r>
              <a:rPr lang="ja-JP" altLang="en-US" sz="614" dirty="0">
                <a:solidFill>
                  <a:schemeClr val="tx1"/>
                </a:solidFill>
                <a:latin typeface="+mn-lt"/>
              </a:rPr>
              <a:t> ： ○○○○○○○</a:t>
            </a:r>
          </a:p>
        </p:txBody>
      </p:sp>
      <p:sp>
        <p:nvSpPr>
          <p:cNvPr id="16" name="Text Placeholder 1"/>
          <p:cNvSpPr txBox="1">
            <a:spLocks/>
          </p:cNvSpPr>
          <p:nvPr userDrawn="1"/>
        </p:nvSpPr>
        <p:spPr>
          <a:xfrm>
            <a:off x="363167" y="736428"/>
            <a:ext cx="1315613" cy="362279"/>
          </a:xfrm>
          <a:prstGeom prst="rect">
            <a:avLst/>
          </a:prstGeom>
          <a:effectLst/>
        </p:spPr>
        <p:txBody>
          <a:bodyPr wrap="none" lIns="0" rIns="78926" anchor="t">
            <a:spAutoFit/>
          </a:bodyPr>
          <a:lstStyle>
            <a:lvl1pPr marL="0" indent="0" algn="l" defTabSz="609555" rtl="0" eaLnBrk="1" fontAlgn="base" hangingPunct="1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1" sz="1400" b="0" i="0" kern="1200" baseline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defRPr>
            </a:lvl1pPr>
            <a:lvl2pPr marL="609555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4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4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438218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3047772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327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880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435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754" dirty="0">
                <a:solidFill>
                  <a:schemeClr val="tx1"/>
                </a:solidFill>
                <a:latin typeface="+mn-lt"/>
              </a:rPr>
              <a:t>Client Name</a:t>
            </a: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" y="4714043"/>
            <a:ext cx="9906000" cy="2154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0"/>
            <a:ext cx="3575998" cy="6436801"/>
          </a:xfrm>
          <a:prstGeom prst="rect">
            <a:avLst/>
          </a:prstGeom>
        </p:spPr>
      </p:pic>
      <p:sp>
        <p:nvSpPr>
          <p:cNvPr id="2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2207569" y="4869160"/>
            <a:ext cx="5934542" cy="997200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2000" b="0" i="0" baseline="0">
                <a:solidFill>
                  <a:srgbClr val="FFFFFF"/>
                </a:solidFill>
                <a:latin typeface="+mj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dirty="0" smtClean="0"/>
              <a:t>[Title]</a:t>
            </a:r>
            <a:endParaRPr lang="ja-JP" altLang="en-US" dirty="0" smtClean="0"/>
          </a:p>
        </p:txBody>
      </p:sp>
      <p:sp>
        <p:nvSpPr>
          <p:cNvPr id="28" name="TextBox 12"/>
          <p:cNvSpPr txBox="1"/>
          <p:nvPr userDrawn="1"/>
        </p:nvSpPr>
        <p:spPr>
          <a:xfrm>
            <a:off x="8146667" y="6597352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 smtClean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2018</a:t>
            </a:r>
            <a:r>
              <a:rPr kumimoji="0" lang="en-US" altLang="ja-JP" sz="800" b="0" i="0" baseline="0" dirty="0" smtClean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 </a:t>
            </a:r>
            <a:r>
              <a:rPr kumimoji="0" lang="en-US" altLang="ja-JP" sz="800" b="0" i="0" dirty="0" smtClean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NTT DATA Corporation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2207569" y="5938368"/>
            <a:ext cx="5934542" cy="792088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6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&lt;</a:t>
            </a:r>
            <a:r>
              <a:rPr lang="en-US" altLang="ja-JP" smtClean="0"/>
              <a:t>MM/DD/YYYY&gt;</a:t>
            </a:r>
            <a:br>
              <a:rPr lang="en-US" altLang="ja-JP" smtClean="0"/>
            </a:br>
            <a:r>
              <a:rPr lang="en-US" altLang="ja-JP" smtClean="0"/>
              <a:t>&lt;</a:t>
            </a:r>
            <a:r>
              <a:rPr lang="en-US" altLang="ja-JP" dirty="0" smtClean="0"/>
              <a:t>NTT DATA </a:t>
            </a:r>
            <a:r>
              <a:rPr lang="en-US" altLang="ja-JP" smtClean="0"/>
              <a:t>Corporation&gt;</a:t>
            </a:r>
            <a:br>
              <a:rPr lang="en-US" altLang="ja-JP" smtClean="0"/>
            </a:br>
            <a:r>
              <a:rPr lang="en-US" altLang="ja-JP" smtClean="0"/>
              <a:t>&lt;</a:t>
            </a:r>
            <a:r>
              <a:rPr lang="en-US" altLang="ja-JP" dirty="0" smtClean="0"/>
              <a:t>XXXXXXXXXXXX&gt;</a:t>
            </a:r>
          </a:p>
        </p:txBody>
      </p:sp>
    </p:spTree>
    <p:extLst>
      <p:ext uri="{BB962C8B-B14F-4D97-AF65-F5344CB8AC3E}">
        <p14:creationId xmlns:p14="http://schemas.microsoft.com/office/powerpoint/2010/main" val="1019111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 (No Image Visu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53" y="429408"/>
            <a:ext cx="1710608" cy="587469"/>
          </a:xfrm>
          <a:prstGeom prst="rect">
            <a:avLst/>
          </a:prstGeom>
        </p:spPr>
      </p:pic>
      <p:sp>
        <p:nvSpPr>
          <p:cNvPr id="20" name="TextBox 11"/>
          <p:cNvSpPr txBox="1"/>
          <p:nvPr userDrawn="1"/>
        </p:nvSpPr>
        <p:spPr>
          <a:xfrm>
            <a:off x="2178989" y="1892314"/>
            <a:ext cx="184731" cy="4162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05" b="0" i="0" dirty="0">
              <a:latin typeface="HGPGothicE" charset="-128"/>
              <a:ea typeface="HGPGothicE" charset="-128"/>
              <a:cs typeface="+mn-cs"/>
            </a:endParaRPr>
          </a:p>
        </p:txBody>
      </p:sp>
      <p:sp>
        <p:nvSpPr>
          <p:cNvPr id="21" name="テキスト プレースホルダー 4"/>
          <p:cNvSpPr txBox="1">
            <a:spLocks/>
          </p:cNvSpPr>
          <p:nvPr userDrawn="1"/>
        </p:nvSpPr>
        <p:spPr>
          <a:xfrm>
            <a:off x="344488" y="260648"/>
            <a:ext cx="1463862" cy="3791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tIns="47355" bIns="47355" anchor="ctr">
            <a:spAutoFit/>
          </a:bodyPr>
          <a:lstStyle>
            <a:lvl1pPr marL="0" indent="0" algn="l" defTabSz="432000" rtl="0" eaLnBrk="0" fontAlgn="base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Font typeface="+mj-lt"/>
              <a:buNone/>
              <a:defRPr kumimoji="1" sz="7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1pPr>
            <a:lvl2pPr marL="910099" indent="-30054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54042" indent="-23493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059363" indent="-230701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666800" indent="-228584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ja-JP" sz="614" dirty="0">
                <a:solidFill>
                  <a:schemeClr val="tx1"/>
                </a:solidFill>
                <a:latin typeface="+mn-lt"/>
              </a:rPr>
              <a:t>Information Type</a:t>
            </a:r>
            <a:r>
              <a:rPr lang="ja-JP" altLang="en-US" sz="614" dirty="0">
                <a:solidFill>
                  <a:schemeClr val="tx1"/>
                </a:solidFill>
                <a:latin typeface="+mn-lt"/>
              </a:rPr>
              <a:t>： ○○○○○○○</a:t>
            </a:r>
            <a:r>
              <a:rPr lang="en-US" altLang="ja-JP" sz="614" dirty="0">
                <a:solidFill>
                  <a:schemeClr val="tx1"/>
                </a:solidFill>
                <a:latin typeface="+mn-lt"/>
              </a:rPr>
              <a:t/>
            </a:r>
            <a:br>
              <a:rPr lang="en-US" altLang="ja-JP" sz="614" dirty="0">
                <a:solidFill>
                  <a:schemeClr val="tx1"/>
                </a:solidFill>
                <a:latin typeface="+mn-lt"/>
              </a:rPr>
            </a:br>
            <a:r>
              <a:rPr lang="en-US" altLang="ja-JP" sz="614" dirty="0">
                <a:solidFill>
                  <a:schemeClr val="tx1"/>
                </a:solidFill>
                <a:latin typeface="+mn-lt"/>
              </a:rPr>
              <a:t>Company Name</a:t>
            </a:r>
            <a:r>
              <a:rPr lang="ja-JP" altLang="en-US" sz="614" dirty="0">
                <a:solidFill>
                  <a:schemeClr val="tx1"/>
                </a:solidFill>
                <a:latin typeface="+mn-lt"/>
              </a:rPr>
              <a:t> ： ○○○○○○</a:t>
            </a:r>
            <a:r>
              <a:rPr lang="en-US" altLang="ja-JP" sz="614" dirty="0">
                <a:solidFill>
                  <a:schemeClr val="tx1"/>
                </a:solidFill>
                <a:latin typeface="+mn-lt"/>
              </a:rPr>
              <a:t/>
            </a:r>
            <a:br>
              <a:rPr lang="en-US" altLang="ja-JP" sz="614" dirty="0">
                <a:solidFill>
                  <a:schemeClr val="tx1"/>
                </a:solidFill>
                <a:latin typeface="+mn-lt"/>
              </a:rPr>
            </a:br>
            <a:r>
              <a:rPr lang="en-US" altLang="ja-JP" sz="614" dirty="0">
                <a:solidFill>
                  <a:schemeClr val="tx1"/>
                </a:solidFill>
                <a:latin typeface="+mn-lt"/>
              </a:rPr>
              <a:t>Information Owner</a:t>
            </a:r>
            <a:r>
              <a:rPr lang="ja-JP" altLang="en-US" sz="614" dirty="0">
                <a:solidFill>
                  <a:schemeClr val="tx1"/>
                </a:solidFill>
                <a:latin typeface="+mn-lt"/>
              </a:rPr>
              <a:t> ： ○○○○○○○</a:t>
            </a:r>
          </a:p>
        </p:txBody>
      </p:sp>
      <p:sp>
        <p:nvSpPr>
          <p:cNvPr id="22" name="Text Placeholder 1"/>
          <p:cNvSpPr txBox="1">
            <a:spLocks/>
          </p:cNvSpPr>
          <p:nvPr userDrawn="1"/>
        </p:nvSpPr>
        <p:spPr>
          <a:xfrm>
            <a:off x="363167" y="736428"/>
            <a:ext cx="1315613" cy="362279"/>
          </a:xfrm>
          <a:prstGeom prst="rect">
            <a:avLst/>
          </a:prstGeom>
          <a:effectLst/>
        </p:spPr>
        <p:txBody>
          <a:bodyPr wrap="none" lIns="0" rIns="78926" anchor="t">
            <a:spAutoFit/>
          </a:bodyPr>
          <a:lstStyle>
            <a:lvl1pPr marL="0" indent="0" algn="l" defTabSz="609555" rtl="0" eaLnBrk="1" fontAlgn="base" hangingPunct="1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1" sz="1400" b="0" i="0" kern="1200" baseline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defRPr>
            </a:lvl1pPr>
            <a:lvl2pPr marL="609555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4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4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438218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3047772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327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880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435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754" dirty="0">
                <a:solidFill>
                  <a:schemeClr val="tx1"/>
                </a:solidFill>
                <a:latin typeface="+mn-lt"/>
              </a:rPr>
              <a:t>Client Name</a:t>
            </a:r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" y="4714043"/>
            <a:ext cx="9906000" cy="2154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0"/>
            <a:ext cx="3575998" cy="6436801"/>
          </a:xfrm>
          <a:prstGeom prst="rect">
            <a:avLst/>
          </a:prstGeom>
        </p:spPr>
      </p:pic>
      <p:sp>
        <p:nvSpPr>
          <p:cNvPr id="25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2207569" y="4869160"/>
            <a:ext cx="5934542" cy="997200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2000" b="0" i="0" baseline="0">
                <a:solidFill>
                  <a:srgbClr val="FFFFFF"/>
                </a:solidFill>
                <a:latin typeface="+mj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dirty="0" smtClean="0"/>
              <a:t>[Title]</a:t>
            </a:r>
            <a:endParaRPr lang="ja-JP" altLang="en-US" dirty="0" smtClean="0"/>
          </a:p>
        </p:txBody>
      </p:sp>
      <p:sp>
        <p:nvSpPr>
          <p:cNvPr id="26" name="TextBox 12"/>
          <p:cNvSpPr txBox="1"/>
          <p:nvPr userDrawn="1"/>
        </p:nvSpPr>
        <p:spPr>
          <a:xfrm>
            <a:off x="8146667" y="6597352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 smtClean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2207569" y="5938368"/>
            <a:ext cx="5934542" cy="792088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6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 smtClean="0"/>
              <a:t>&lt;</a:t>
            </a:r>
            <a:r>
              <a:rPr lang="en-US" altLang="ja-JP" smtClean="0"/>
              <a:t>MM/DD/YYYY&gt;</a:t>
            </a:r>
            <a:br>
              <a:rPr lang="en-US" altLang="ja-JP" smtClean="0"/>
            </a:br>
            <a:r>
              <a:rPr lang="en-US" altLang="ja-JP" smtClean="0"/>
              <a:t>&lt;</a:t>
            </a:r>
            <a:r>
              <a:rPr lang="en-US" altLang="ja-JP" dirty="0" smtClean="0"/>
              <a:t>NTT DATA </a:t>
            </a:r>
            <a:r>
              <a:rPr lang="en-US" altLang="ja-JP" smtClean="0"/>
              <a:t>Corporation&gt;</a:t>
            </a:r>
            <a:br>
              <a:rPr lang="en-US" altLang="ja-JP" smtClean="0"/>
            </a:br>
            <a:r>
              <a:rPr lang="en-US" altLang="ja-JP" smtClean="0"/>
              <a:t>&lt;</a:t>
            </a:r>
            <a:r>
              <a:rPr lang="en-US" altLang="ja-JP" dirty="0" smtClean="0"/>
              <a:t>XXXXXXXXXXXX&gt;</a:t>
            </a:r>
          </a:p>
        </p:txBody>
      </p:sp>
    </p:spTree>
    <p:extLst>
      <p:ext uri="{BB962C8B-B14F-4D97-AF65-F5344CB8AC3E}">
        <p14:creationId xmlns:p14="http://schemas.microsoft.com/office/powerpoint/2010/main" val="1210210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9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2849316" y="908720"/>
            <a:ext cx="6496173" cy="5256409"/>
          </a:xfrm>
          <a:prstGeom prst="rect">
            <a:avLst/>
          </a:prstGeom>
        </p:spPr>
        <p:txBody>
          <a:bodyPr lIns="183600" rIns="183600"/>
          <a:lstStyle>
            <a:lvl1pPr marL="0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2000" b="0" i="0" spc="100" baseline="0">
                <a:solidFill>
                  <a:schemeClr val="tx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2000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219108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2000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828664" indent="0">
              <a:buFontTx/>
              <a:buNone/>
              <a:defRPr>
                <a:solidFill>
                  <a:schemeClr val="tx2"/>
                </a:solidFill>
              </a:defRPr>
            </a:lvl4pPr>
            <a:lvl5pPr marL="2438218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kumimoji="1" lang="en-US" altLang="ja-JP" dirty="0" smtClean="0"/>
              <a:t>Click and enter text.</a:t>
            </a:r>
            <a:endParaRPr kumimoji="1" lang="ja-JP" altLang="en-US" dirty="0"/>
          </a:p>
        </p:txBody>
      </p:sp>
      <p:sp>
        <p:nvSpPr>
          <p:cNvPr id="30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8258"/>
            <a:ext cx="9578638" cy="73079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dirty="0" smtClean="0"/>
              <a:t>[Agenda]</a:t>
            </a:r>
          </a:p>
        </p:txBody>
      </p:sp>
      <p:sp>
        <p:nvSpPr>
          <p:cNvPr id="31" name="TextBox 12"/>
          <p:cNvSpPr txBox="1"/>
          <p:nvPr userDrawn="1"/>
        </p:nvSpPr>
        <p:spPr>
          <a:xfrm>
            <a:off x="8147538" y="6580944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 smtClean="0">
                <a:solidFill>
                  <a:schemeClr val="tx1"/>
                </a:solidFill>
                <a:latin typeface="+mn-lt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sp>
        <p:nvSpPr>
          <p:cNvPr id="32" name="TextBox 16"/>
          <p:cNvSpPr txBox="1"/>
          <p:nvPr userDrawn="1"/>
        </p:nvSpPr>
        <p:spPr>
          <a:xfrm>
            <a:off x="4617884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tx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tx1"/>
              </a:solidFill>
              <a:latin typeface="+mn-lt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2321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ddle 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6"/>
          <p:cNvSpPr txBox="1"/>
          <p:nvPr userDrawn="1"/>
        </p:nvSpPr>
        <p:spPr>
          <a:xfrm>
            <a:off x="4617884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bg1"/>
              </a:solidFill>
              <a:latin typeface="+mn-lt"/>
              <a:ea typeface="HGPGothicE" charset="-128"/>
              <a:cs typeface="HGPGothicE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392" y="6503752"/>
            <a:ext cx="1178351" cy="296174"/>
          </a:xfrm>
          <a:prstGeom prst="rect">
            <a:avLst/>
          </a:prstGeom>
        </p:spPr>
      </p:pic>
      <p:sp>
        <p:nvSpPr>
          <p:cNvPr id="11" name="TextBox 12"/>
          <p:cNvSpPr txBox="1"/>
          <p:nvPr userDrawn="1"/>
        </p:nvSpPr>
        <p:spPr>
          <a:xfrm>
            <a:off x="231285" y="6593330"/>
            <a:ext cx="1616243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 smtClean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>
            <a:off x="1548000" y="908720"/>
            <a:ext cx="6789376" cy="4412378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3200" spc="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[Middle Title Page]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9181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0"/>
            <a:ext cx="9570130" cy="73079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Font typeface="+mj-lt"/>
              <a:buNone/>
              <a:defRPr sz="3200" baseline="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 smtClean="0"/>
              <a:t>[Title]</a:t>
            </a:r>
          </a:p>
        </p:txBody>
      </p:sp>
      <p:sp>
        <p:nvSpPr>
          <p:cNvPr id="11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40004" y="908720"/>
            <a:ext cx="8944149" cy="5256410"/>
          </a:xfrm>
          <a:prstGeom prst="rect">
            <a:avLst/>
          </a:prstGeom>
        </p:spPr>
        <p:txBody>
          <a:bodyPr lIns="90000"/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 i="0" spc="100" baseline="0">
                <a:solidFill>
                  <a:schemeClr val="tx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 fontAlgn="ctr">
              <a:spcBef>
                <a:spcPts val="0"/>
              </a:spcBef>
              <a:buFontTx/>
              <a:buNone/>
              <a:defRPr sz="2000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219108" indent="0" fontAlgn="ctr">
              <a:spcBef>
                <a:spcPts val="0"/>
              </a:spcBef>
              <a:buFontTx/>
              <a:buNone/>
              <a:defRPr sz="2000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828664" indent="0">
              <a:buFontTx/>
              <a:buNone/>
              <a:defRPr>
                <a:solidFill>
                  <a:schemeClr val="tx2"/>
                </a:solidFill>
              </a:defRPr>
            </a:lvl4pPr>
            <a:lvl5pPr marL="2438218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kumimoji="1" lang="en-US" altLang="ja-JP" dirty="0" smtClean="0"/>
              <a:t>Click and enter text.</a:t>
            </a:r>
            <a:endParaRPr kumimoji="1" lang="ja-JP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85800" y="6477000"/>
            <a:ext cx="16002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038600" y="6482080"/>
            <a:ext cx="16002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6" name="TextBox 12"/>
          <p:cNvSpPr txBox="1"/>
          <p:nvPr userDrawn="1"/>
        </p:nvSpPr>
        <p:spPr>
          <a:xfrm>
            <a:off x="838200" y="6593330"/>
            <a:ext cx="1616243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 smtClean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</p:spTree>
    <p:extLst>
      <p:ext uri="{BB962C8B-B14F-4D97-AF65-F5344CB8AC3E}">
        <p14:creationId xmlns:p14="http://schemas.microsoft.com/office/powerpoint/2010/main" val="305101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 userDrawn="1"/>
        </p:nvSpPr>
        <p:spPr>
          <a:xfrm>
            <a:off x="0" y="1"/>
            <a:ext cx="9906000" cy="7337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686" tIns="36843" rIns="73686" bIns="36843" rtlCol="0" anchor="ctr">
            <a:normAutofit/>
          </a:bodyPr>
          <a:lstStyle/>
          <a:p>
            <a:pPr algn="ctr"/>
            <a:endParaRPr lang="en-US" sz="1579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0"/>
            <a:ext cx="9570130" cy="73079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Font typeface="+mj-lt"/>
              <a:buNone/>
              <a:defRPr sz="3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 smtClean="0"/>
              <a:t>[Title]</a:t>
            </a: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40004" y="908720"/>
            <a:ext cx="8944149" cy="5256410"/>
          </a:xfrm>
          <a:prstGeom prst="rect">
            <a:avLst/>
          </a:prstGeom>
        </p:spPr>
        <p:txBody>
          <a:bodyPr lIns="90000"/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 i="0" spc="100" baseline="0">
                <a:solidFill>
                  <a:schemeClr val="tx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 fontAlgn="ctr">
              <a:spcBef>
                <a:spcPts val="0"/>
              </a:spcBef>
              <a:buFontTx/>
              <a:buNone/>
              <a:defRPr sz="2000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219108" indent="0" fontAlgn="ctr">
              <a:spcBef>
                <a:spcPts val="0"/>
              </a:spcBef>
              <a:buFontTx/>
              <a:buNone/>
              <a:defRPr sz="2000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828664" indent="0">
              <a:buFontTx/>
              <a:buNone/>
              <a:defRPr>
                <a:solidFill>
                  <a:schemeClr val="tx2"/>
                </a:solidFill>
              </a:defRPr>
            </a:lvl4pPr>
            <a:lvl5pPr marL="2438218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Click and enter text.</a:t>
            </a:r>
            <a:endParaRPr kumimoji="1" lang="ja-JP" altLang="en-US" dirty="0" smtClean="0"/>
          </a:p>
        </p:txBody>
      </p:sp>
      <p:sp>
        <p:nvSpPr>
          <p:cNvPr id="2" name="Rectangle 1"/>
          <p:cNvSpPr/>
          <p:nvPr userDrawn="1"/>
        </p:nvSpPr>
        <p:spPr>
          <a:xfrm>
            <a:off x="685800" y="6477000"/>
            <a:ext cx="16002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038600" y="6482080"/>
            <a:ext cx="16002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9" name="TextBox 12"/>
          <p:cNvSpPr txBox="1"/>
          <p:nvPr userDrawn="1"/>
        </p:nvSpPr>
        <p:spPr>
          <a:xfrm>
            <a:off x="914400" y="6593330"/>
            <a:ext cx="1616243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 smtClean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</p:spTree>
    <p:extLst>
      <p:ext uri="{BB962C8B-B14F-4D97-AF65-F5344CB8AC3E}">
        <p14:creationId xmlns:p14="http://schemas.microsoft.com/office/powerpoint/2010/main" val="124930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s C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 userDrawn="1"/>
        </p:nvSpPr>
        <p:spPr>
          <a:xfrm>
            <a:off x="10897249" y="4391614"/>
            <a:ext cx="184731" cy="346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1653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2821843" y="2852936"/>
            <a:ext cx="4247180" cy="828102"/>
          </a:xfrm>
          <a:prstGeom prst="rect">
            <a:avLst/>
          </a:prstGeom>
          <a:ln w="38100">
            <a:solidFill>
              <a:schemeClr val="bg1"/>
            </a:solidFill>
            <a:prstDash val="sysDot"/>
          </a:ln>
        </p:spPr>
        <p:txBody>
          <a:bodyPr lIns="90000" anchor="ctr" anchorCtr="1"/>
          <a:lstStyle>
            <a:lvl1pPr marL="0" marR="0" indent="0" algn="l" defTabSz="53455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 i="0" spc="88" baseline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534552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069105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603659" indent="0">
              <a:buFontTx/>
              <a:buNone/>
              <a:defRPr>
                <a:solidFill>
                  <a:schemeClr val="tx2"/>
                </a:solidFill>
              </a:defRPr>
            </a:lvl4pPr>
            <a:lvl5pPr marL="2138212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algn="ctr"/>
            <a:r>
              <a:rPr lang="ja-JP" altLang="en-US" sz="2000" spc="200" dirty="0" smtClean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［</a:t>
            </a:r>
            <a:r>
              <a:rPr lang="en-US" altLang="ja-JP" sz="2000" spc="200" dirty="0" smtClean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Photo/Movie</a:t>
            </a:r>
            <a:r>
              <a:rPr lang="ja-JP" altLang="en-US" sz="2000" spc="200" dirty="0" smtClean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］</a:t>
            </a:r>
            <a:endParaRPr lang="ja-JP" altLang="en-US" sz="2000" spc="200" dirty="0">
              <a:solidFill>
                <a:srgbClr val="FFFFFF"/>
              </a:solidFill>
              <a:latin typeface="Arial" panose="020B0604020202020204" pitchFamily="34" charset="0"/>
              <a:ea typeface="HGPGothicE" charset="-128"/>
              <a:cs typeface="Arial" panose="020B0604020202020204" pitchFamily="34" charset="0"/>
            </a:endParaRPr>
          </a:p>
        </p:txBody>
      </p:sp>
      <p:sp>
        <p:nvSpPr>
          <p:cNvPr id="10" name="TextBox 16"/>
          <p:cNvSpPr txBox="1"/>
          <p:nvPr userDrawn="1"/>
        </p:nvSpPr>
        <p:spPr>
          <a:xfrm>
            <a:off x="4617884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bg1"/>
              </a:solidFill>
              <a:latin typeface="+mn-lt"/>
              <a:ea typeface="HGPGothicE" charset="-128"/>
              <a:cs typeface="HGPGothicE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392" y="6503752"/>
            <a:ext cx="1178351" cy="29617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231285" y="6593330"/>
            <a:ext cx="1616243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 smtClean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</p:spTree>
    <p:extLst>
      <p:ext uri="{BB962C8B-B14F-4D97-AF65-F5344CB8AC3E}">
        <p14:creationId xmlns:p14="http://schemas.microsoft.com/office/powerpoint/2010/main" val="355162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891651" y="2985848"/>
            <a:ext cx="2122697" cy="400110"/>
          </a:xfrm>
          <a:prstGeom prst="rect">
            <a:avLst/>
          </a:prstGeom>
        </p:spPr>
        <p:txBody>
          <a:bodyPr wrap="none" anchor="ctr" anchorCtr="1">
            <a:spAutoFit/>
          </a:bodyPr>
          <a:lstStyle>
            <a:lvl1pPr algn="ctr">
              <a:defRPr sz="20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[Closing Text]</a:t>
            </a:r>
            <a:endParaRPr kumimoji="1" lang="ja-JP" altLang="en-US" dirty="0"/>
          </a:p>
        </p:txBody>
      </p:sp>
      <p:sp>
        <p:nvSpPr>
          <p:cNvPr id="11" name="TextBox 12"/>
          <p:cNvSpPr txBox="1"/>
          <p:nvPr userDrawn="1"/>
        </p:nvSpPr>
        <p:spPr>
          <a:xfrm>
            <a:off x="8147538" y="6580944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 smtClean="0">
                <a:solidFill>
                  <a:schemeClr val="tx1"/>
                </a:solidFill>
                <a:latin typeface="+mn-lt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sp>
        <p:nvSpPr>
          <p:cNvPr id="12" name="TextBox 16"/>
          <p:cNvSpPr txBox="1"/>
          <p:nvPr userDrawn="1"/>
        </p:nvSpPr>
        <p:spPr>
          <a:xfrm>
            <a:off x="4617884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tx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tx1"/>
              </a:solidFill>
              <a:latin typeface="+mn-lt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5309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 userDrawn="1"/>
        </p:nvSpPr>
        <p:spPr>
          <a:xfrm>
            <a:off x="0" y="6434124"/>
            <a:ext cx="9906000" cy="424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10" name="TextBox 12"/>
          <p:cNvSpPr txBox="1"/>
          <p:nvPr userDrawn="1"/>
        </p:nvSpPr>
        <p:spPr>
          <a:xfrm>
            <a:off x="715441" y="6593330"/>
            <a:ext cx="3149600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 smtClean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2016 NTT DATA Corporation</a:t>
            </a:r>
          </a:p>
        </p:txBody>
      </p:sp>
      <p:sp>
        <p:nvSpPr>
          <p:cNvPr id="12" name="TextBox 16"/>
          <p:cNvSpPr txBox="1"/>
          <p:nvPr userDrawn="1"/>
        </p:nvSpPr>
        <p:spPr>
          <a:xfrm>
            <a:off x="4617884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bg1"/>
              </a:solidFill>
              <a:latin typeface="+mn-lt"/>
              <a:ea typeface="HGPGothicE" charset="-128"/>
              <a:cs typeface="HGPGothicE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392" y="6503752"/>
            <a:ext cx="1178351" cy="2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1" r:id="rId3"/>
    <p:sldLayoutId id="2147483683" r:id="rId4"/>
    <p:sldLayoutId id="2147483688" r:id="rId5"/>
    <p:sldLayoutId id="2147483693" r:id="rId6"/>
    <p:sldLayoutId id="2147483703" r:id="rId7"/>
    <p:sldLayoutId id="2147483708" r:id="rId8"/>
    <p:sldLayoutId id="2147483694" r:id="rId9"/>
    <p:sldLayoutId id="2147483695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534552" rtl="0" eaLnBrk="1" fontAlgn="base" hangingPunct="1">
        <a:spcBef>
          <a:spcPct val="0"/>
        </a:spcBef>
        <a:spcAft>
          <a:spcPct val="0"/>
        </a:spcAft>
        <a:defRPr kumimoji="1" sz="2105" b="0" i="0" kern="1200" spc="176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534552" rtl="0" eaLnBrk="1" fontAlgn="base" hangingPunct="1">
        <a:spcBef>
          <a:spcPct val="0"/>
        </a:spcBef>
        <a:spcAft>
          <a:spcPct val="0"/>
        </a:spcAft>
        <a:defRPr kumimoji="1" sz="2339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534552" rtl="0" eaLnBrk="1" fontAlgn="base" hangingPunct="1">
        <a:spcBef>
          <a:spcPct val="0"/>
        </a:spcBef>
        <a:spcAft>
          <a:spcPct val="0"/>
        </a:spcAft>
        <a:defRPr kumimoji="1" sz="2339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534552" rtl="0" eaLnBrk="1" fontAlgn="base" hangingPunct="1">
        <a:spcBef>
          <a:spcPct val="0"/>
        </a:spcBef>
        <a:spcAft>
          <a:spcPct val="0"/>
        </a:spcAft>
        <a:defRPr kumimoji="1" sz="2339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534552" rtl="0" eaLnBrk="1" fontAlgn="base" hangingPunct="1">
        <a:spcBef>
          <a:spcPct val="0"/>
        </a:spcBef>
        <a:spcAft>
          <a:spcPct val="0"/>
        </a:spcAft>
        <a:defRPr kumimoji="1" sz="2339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534552" algn="l" defTabSz="534552" rtl="0" eaLnBrk="1" fontAlgn="base" hangingPunct="1">
        <a:spcBef>
          <a:spcPct val="0"/>
        </a:spcBef>
        <a:spcAft>
          <a:spcPct val="0"/>
        </a:spcAft>
        <a:defRPr kumimoji="1" sz="2339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069107" algn="l" defTabSz="534552" rtl="0" eaLnBrk="1" fontAlgn="base" hangingPunct="1">
        <a:spcBef>
          <a:spcPct val="0"/>
        </a:spcBef>
        <a:spcAft>
          <a:spcPct val="0"/>
        </a:spcAft>
        <a:defRPr kumimoji="1" sz="2339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603659" algn="l" defTabSz="534552" rtl="0" eaLnBrk="1" fontAlgn="base" hangingPunct="1">
        <a:spcBef>
          <a:spcPct val="0"/>
        </a:spcBef>
        <a:spcAft>
          <a:spcPct val="0"/>
        </a:spcAft>
        <a:defRPr kumimoji="1" sz="2339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138212" algn="l" defTabSz="534552" rtl="0" eaLnBrk="1" fontAlgn="base" hangingPunct="1">
        <a:spcBef>
          <a:spcPct val="0"/>
        </a:spcBef>
        <a:spcAft>
          <a:spcPct val="0"/>
        </a:spcAft>
        <a:defRPr kumimoji="1" sz="2339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198603" indent="-198603" algn="l" defTabSz="53455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806" kern="1200">
          <a:solidFill>
            <a:schemeClr val="tx1"/>
          </a:solidFill>
          <a:latin typeface="Arial"/>
          <a:ea typeface="+mn-ea"/>
          <a:cs typeface="Arial"/>
        </a:defRPr>
      </a:lvl1pPr>
      <a:lvl2pPr marL="798116" indent="-263562" algn="l" defTabSz="53455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339" kern="1200">
          <a:solidFill>
            <a:schemeClr val="tx1"/>
          </a:solidFill>
          <a:latin typeface="Arial"/>
          <a:ea typeface="+mn-ea"/>
          <a:cs typeface="Arial"/>
        </a:defRPr>
      </a:lvl2pPr>
      <a:lvl3pPr marL="1275132" indent="-206026" algn="l" defTabSz="53455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339" kern="1200">
          <a:solidFill>
            <a:schemeClr val="tx1"/>
          </a:solidFill>
          <a:latin typeface="Arial"/>
          <a:ea typeface="+mn-ea"/>
          <a:cs typeface="Arial"/>
        </a:defRPr>
      </a:lvl3pPr>
      <a:lvl4pPr marL="1805970" indent="-202315" algn="l" defTabSz="53455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339" kern="1200">
          <a:solidFill>
            <a:schemeClr val="tx1"/>
          </a:solidFill>
          <a:latin typeface="Arial"/>
          <a:ea typeface="+mn-ea"/>
          <a:cs typeface="Arial"/>
        </a:defRPr>
      </a:lvl4pPr>
      <a:lvl5pPr marL="2338667" indent="-200459" algn="l" defTabSz="53455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339" kern="1200">
          <a:solidFill>
            <a:schemeClr val="tx1"/>
          </a:solidFill>
          <a:latin typeface="Arial"/>
          <a:ea typeface="+mn-ea"/>
          <a:cs typeface="Arial"/>
        </a:defRPr>
      </a:lvl5pPr>
      <a:lvl6pPr marL="2940037" indent="-267275" algn="l" defTabSz="534552" rtl="0" eaLnBrk="1" latinLnBrk="0" hangingPunct="1">
        <a:spcBef>
          <a:spcPct val="20000"/>
        </a:spcBef>
        <a:buFont typeface="Arial"/>
        <a:buChar char="•"/>
        <a:defRPr kumimoji="1" sz="2339" kern="1200">
          <a:solidFill>
            <a:schemeClr val="tx1"/>
          </a:solidFill>
          <a:latin typeface="+mn-lt"/>
          <a:ea typeface="+mn-ea"/>
          <a:cs typeface="+mn-cs"/>
        </a:defRPr>
      </a:lvl6pPr>
      <a:lvl7pPr marL="3474593" indent="-267275" algn="l" defTabSz="534552" rtl="0" eaLnBrk="1" latinLnBrk="0" hangingPunct="1">
        <a:spcBef>
          <a:spcPct val="20000"/>
        </a:spcBef>
        <a:buFont typeface="Arial"/>
        <a:buChar char="•"/>
        <a:defRPr kumimoji="1" sz="2339" kern="1200">
          <a:solidFill>
            <a:schemeClr val="tx1"/>
          </a:solidFill>
          <a:latin typeface="+mn-lt"/>
          <a:ea typeface="+mn-ea"/>
          <a:cs typeface="+mn-cs"/>
        </a:defRPr>
      </a:lvl7pPr>
      <a:lvl8pPr marL="4009144" indent="-267275" algn="l" defTabSz="534552" rtl="0" eaLnBrk="1" latinLnBrk="0" hangingPunct="1">
        <a:spcBef>
          <a:spcPct val="20000"/>
        </a:spcBef>
        <a:buFont typeface="Arial"/>
        <a:buChar char="•"/>
        <a:defRPr kumimoji="1" sz="2339" kern="1200">
          <a:solidFill>
            <a:schemeClr val="tx1"/>
          </a:solidFill>
          <a:latin typeface="+mn-lt"/>
          <a:ea typeface="+mn-ea"/>
          <a:cs typeface="+mn-cs"/>
        </a:defRPr>
      </a:lvl8pPr>
      <a:lvl9pPr marL="4543696" indent="-267275" algn="l" defTabSz="534552" rtl="0" eaLnBrk="1" latinLnBrk="0" hangingPunct="1">
        <a:spcBef>
          <a:spcPct val="20000"/>
        </a:spcBef>
        <a:buFont typeface="Arial"/>
        <a:buChar char="•"/>
        <a:defRPr kumimoji="1" sz="23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552" rtl="0" eaLnBrk="1" latinLnBrk="0" hangingPunct="1">
        <a:defRPr kumimoji="1"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552" algn="l" defTabSz="534552" rtl="0" eaLnBrk="1" latinLnBrk="0" hangingPunct="1">
        <a:defRPr kumimoji="1"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107" algn="l" defTabSz="534552" rtl="0" eaLnBrk="1" latinLnBrk="0" hangingPunct="1">
        <a:defRPr kumimoji="1"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659" algn="l" defTabSz="534552" rtl="0" eaLnBrk="1" latinLnBrk="0" hangingPunct="1">
        <a:defRPr kumimoji="1"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212" algn="l" defTabSz="534552" rtl="0" eaLnBrk="1" latinLnBrk="0" hangingPunct="1">
        <a:defRPr kumimoji="1"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2764" algn="l" defTabSz="534552" rtl="0" eaLnBrk="1" latinLnBrk="0" hangingPunct="1">
        <a:defRPr kumimoji="1"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314" algn="l" defTabSz="534552" rtl="0" eaLnBrk="1" latinLnBrk="0" hangingPunct="1">
        <a:defRPr kumimoji="1"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1868" algn="l" defTabSz="534552" rtl="0" eaLnBrk="1" latinLnBrk="0" hangingPunct="1">
        <a:defRPr kumimoji="1"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420" algn="l" defTabSz="534552" rtl="0" eaLnBrk="1" latinLnBrk="0" hangingPunct="1">
        <a:defRPr kumimoji="1"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idx="16"/>
          </p:nvPr>
        </p:nvSpPr>
        <p:spPr>
          <a:xfrm>
            <a:off x="2133600" y="4869160"/>
            <a:ext cx="6569363" cy="997200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“Skilled Coder” – </a:t>
            </a:r>
            <a:r>
              <a:rPr lang="en-US" altLang="ja-JP" sz="2400" dirty="0" err="1" smtClean="0"/>
              <a:t>Practica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studen</a:t>
            </a:r>
            <a:r>
              <a:rPr lang="ro-RO" altLang="ja-JP" sz="2400" dirty="0" smtClean="0"/>
              <a:t>ț</a:t>
            </a:r>
            <a:r>
              <a:rPr lang="en-US" altLang="ja-JP" sz="2400" dirty="0" err="1" smtClean="0"/>
              <a:t>easc</a:t>
            </a:r>
            <a:r>
              <a:rPr lang="ro-RO" altLang="ja-JP" sz="2400" dirty="0" smtClean="0"/>
              <a:t>ă</a:t>
            </a:r>
            <a:r>
              <a:rPr lang="en-US" altLang="ja-JP" sz="2400" dirty="0" smtClean="0"/>
              <a:t> 2018</a:t>
            </a:r>
            <a:endParaRPr kumimoji="1" lang="ja-JP" altLang="en-US" sz="240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kumimoji="1" lang="en-US" altLang="ja-JP" dirty="0" smtClean="0"/>
              <a:t>07/19/2018</a:t>
            </a:r>
          </a:p>
        </p:txBody>
      </p:sp>
      <p:sp>
        <p:nvSpPr>
          <p:cNvPr id="6" name="テキスト プレースホルダー 4"/>
          <p:cNvSpPr txBox="1">
            <a:spLocks/>
          </p:cNvSpPr>
          <p:nvPr/>
        </p:nvSpPr>
        <p:spPr>
          <a:xfrm>
            <a:off x="341733" y="202495"/>
            <a:ext cx="1699504" cy="432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tIns="54000" bIns="54000" anchor="ctr">
            <a:spAutoFit/>
          </a:bodyPr>
          <a:lstStyle>
            <a:lvl1pPr marL="0" indent="0" algn="l" defTabSz="432000" rtl="0" eaLnBrk="0" fontAlgn="base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Font typeface="+mj-lt"/>
              <a:buNone/>
              <a:defRPr kumimoji="1" sz="7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1pPr>
            <a:lvl2pPr marL="910099" indent="-30054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54042" indent="-23493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059363" indent="-230701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666800" indent="-228584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ja-JP" dirty="0">
                <a:latin typeface="+mn-lt"/>
              </a:rPr>
              <a:t>Information Type</a:t>
            </a:r>
            <a:r>
              <a:rPr lang="ja-JP" altLang="en-US" dirty="0">
                <a:latin typeface="+mn-lt"/>
              </a:rPr>
              <a:t>： </a:t>
            </a:r>
            <a:r>
              <a:rPr lang="en-US" altLang="ja-JP" dirty="0" smtClean="0">
                <a:latin typeface="+mn-lt"/>
              </a:rPr>
              <a:t>Public</a:t>
            </a:r>
            <a:r>
              <a:rPr lang="en-US" altLang="ja-JP" dirty="0">
                <a:latin typeface="+mn-lt"/>
              </a:rPr>
              <a:t/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Company Name</a:t>
            </a:r>
            <a:r>
              <a:rPr lang="ja-JP" altLang="en-US" dirty="0">
                <a:latin typeface="+mn-lt"/>
              </a:rPr>
              <a:t> ： </a:t>
            </a:r>
            <a:r>
              <a:rPr lang="en-US" altLang="ja-JP" dirty="0" smtClean="0">
                <a:latin typeface="+mn-lt"/>
              </a:rPr>
              <a:t>NTT Data Romania</a:t>
            </a:r>
            <a:r>
              <a:rPr lang="en-US" altLang="ja-JP" dirty="0">
                <a:latin typeface="+mn-lt"/>
              </a:rPr>
              <a:t/>
            </a:r>
            <a:br>
              <a:rPr lang="en-US" altLang="ja-JP" dirty="0">
                <a:latin typeface="+mn-lt"/>
              </a:rPr>
            </a:br>
            <a:r>
              <a:rPr lang="en-US" altLang="ja-JP" dirty="0">
                <a:latin typeface="+mn-lt"/>
              </a:rPr>
              <a:t>Information Owner</a:t>
            </a:r>
            <a:r>
              <a:rPr lang="ja-JP" altLang="en-US" dirty="0">
                <a:latin typeface="+mn-lt"/>
              </a:rPr>
              <a:t> ： </a:t>
            </a:r>
            <a:r>
              <a:rPr lang="en-US" altLang="ja-JP" dirty="0" smtClean="0">
                <a:latin typeface="+mn-lt"/>
              </a:rPr>
              <a:t>Sibiu unit</a:t>
            </a:r>
            <a:endParaRPr lang="ja-JP" altLang="en-US" dirty="0">
              <a:latin typeface="+mn-lt"/>
            </a:endParaRPr>
          </a:p>
        </p:txBody>
      </p:sp>
      <p:sp>
        <p:nvSpPr>
          <p:cNvPr id="2" name="CqClassificationStamp"/>
          <p:cNvSpPr txBox="1"/>
          <p:nvPr/>
        </p:nvSpPr>
        <p:spPr>
          <a:xfrm>
            <a:off x="2792729" y="6551962"/>
            <a:ext cx="4320540" cy="90011"/>
          </a:xfrm>
          <a:prstGeom prst="rect">
            <a:avLst/>
          </a:prstGeom>
          <a:noFill/>
          <a:ln w="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E1E7F3"/>
                </a:solidFill>
              </a14:hiddenLine>
            </a:ext>
          </a:extLst>
        </p:spPr>
        <p:txBody>
          <a:bodyPr vert="horz" wrap="none" lIns="50406" tIns="25203" rIns="50406" bIns="25203" rtlCol="0" anchor="ctr" anchorCtr="0">
            <a:noAutofit/>
          </a:bodyPr>
          <a:lstStyle/>
          <a:p>
            <a:pPr algn="ctr">
              <a:lnSpc>
                <a:spcPts val="800"/>
              </a:lnSpc>
            </a:pPr>
            <a:r>
              <a:rPr lang="en-US" sz="600" dirty="0" smtClean="0">
                <a:solidFill>
                  <a:srgbClr val="FFFFFF"/>
                </a:solidFill>
                <a:latin typeface="Arial" panose="020B0604020202020204" pitchFamily="34" charset="0"/>
              </a:rPr>
              <a:t>Information Type: Working Standard, Disclosure Range: , Information Owner: </a:t>
            </a:r>
            <a:r>
              <a:rPr lang="en-US" sz="600" dirty="0" err="1" smtClean="0">
                <a:solidFill>
                  <a:srgbClr val="FFFFFF"/>
                </a:solidFill>
                <a:latin typeface="Arial" panose="020B0604020202020204" pitchFamily="34" charset="0"/>
              </a:rPr>
              <a:t>anamaria.oprea</a:t>
            </a:r>
            <a:r>
              <a:rPr lang="en-US" sz="600" dirty="0" smtClean="0">
                <a:solidFill>
                  <a:srgbClr val="FFFFFF"/>
                </a:solidFill>
                <a:latin typeface="Arial" panose="020B0604020202020204" pitchFamily="34" charset="0"/>
              </a:rPr>
              <a:t>, NTT DATA Romania</a:t>
            </a:r>
            <a:endParaRPr lang="ro-RO" sz="6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6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Skilled-Coder - </a:t>
            </a:r>
            <a:r>
              <a:rPr lang="en-US" dirty="0" err="1" smtClean="0"/>
              <a:t>arhitectura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82" y="908050"/>
            <a:ext cx="6969111" cy="5257800"/>
          </a:xfrm>
        </p:spPr>
      </p:pic>
    </p:spTree>
    <p:extLst>
      <p:ext uri="{BB962C8B-B14F-4D97-AF65-F5344CB8AC3E}">
        <p14:creationId xmlns:p14="http://schemas.microsoft.com/office/powerpoint/2010/main" val="248001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Skilled-Coder - </a:t>
            </a:r>
            <a:r>
              <a:rPr lang="en-US" dirty="0" err="1" smtClean="0"/>
              <a:t>arhitectura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96" y="908050"/>
            <a:ext cx="5437883" cy="5257800"/>
          </a:xfrm>
        </p:spPr>
      </p:pic>
    </p:spTree>
    <p:extLst>
      <p:ext uri="{BB962C8B-B14F-4D97-AF65-F5344CB8AC3E}">
        <p14:creationId xmlns:p14="http://schemas.microsoft.com/office/powerpoint/2010/main" val="217910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10744" y="2660624"/>
            <a:ext cx="2209800" cy="1752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Tool-</a:t>
            </a:r>
            <a:r>
              <a:rPr lang="en-US" dirty="0" err="1" smtClean="0">
                <a:solidFill>
                  <a:srgbClr val="000000"/>
                </a:solidFill>
              </a:rPr>
              <a:t>uri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aplicatii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utilizate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015644" y="2057400"/>
            <a:ext cx="0" cy="603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267200" y="1219200"/>
            <a:ext cx="1524000" cy="838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dirty="0" smtClean="0"/>
              <a:t>NetBeans</a:t>
            </a:r>
            <a:endParaRPr kumimoji="1"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858000" y="3117824"/>
            <a:ext cx="1524000" cy="838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dirty="0" err="1" smtClean="0"/>
              <a:t>SoapUI</a:t>
            </a:r>
            <a:endParaRPr kumimoji="1" lang="en-US" dirty="0"/>
          </a:p>
        </p:txBody>
      </p:sp>
      <p:cxnSp>
        <p:nvCxnSpPr>
          <p:cNvPr id="9" name="Straight Arrow Connector 8"/>
          <p:cNvCxnSpPr>
            <a:stCxn id="5" idx="2"/>
          </p:cNvCxnSpPr>
          <p:nvPr/>
        </p:nvCxnSpPr>
        <p:spPr>
          <a:xfrm flipH="1">
            <a:off x="3173288" y="3536924"/>
            <a:ext cx="737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660174" y="3117824"/>
            <a:ext cx="1524000" cy="838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dirty="0" smtClean="0"/>
              <a:t>GIT</a:t>
            </a:r>
            <a:endParaRPr kumimoji="1"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20544" y="3536924"/>
            <a:ext cx="737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4"/>
          </p:cNvCxnSpPr>
          <p:nvPr/>
        </p:nvCxnSpPr>
        <p:spPr>
          <a:xfrm>
            <a:off x="5015644" y="4413224"/>
            <a:ext cx="0" cy="539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253644" y="4992499"/>
            <a:ext cx="1524000" cy="838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/>
              <a:t>HeidiSQL</a:t>
            </a:r>
            <a:endParaRPr kumimoji="1"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11" y="2057400"/>
            <a:ext cx="771525" cy="1057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681" y="69824"/>
            <a:ext cx="923925" cy="1143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133601"/>
            <a:ext cx="914400" cy="9699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950" y="5870198"/>
            <a:ext cx="7810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Rezultate</a:t>
            </a:r>
            <a:endParaRPr kumimoji="1" lang="ja-JP" altLang="en-US" dirty="0"/>
          </a:p>
        </p:txBody>
      </p:sp>
      <p:sp>
        <p:nvSpPr>
          <p:cNvPr id="2" name="CqClassificationStamp"/>
          <p:cNvSpPr txBox="1"/>
          <p:nvPr/>
        </p:nvSpPr>
        <p:spPr>
          <a:xfrm>
            <a:off x="2792729" y="6551962"/>
            <a:ext cx="4320540" cy="90011"/>
          </a:xfrm>
          <a:prstGeom prst="rect">
            <a:avLst/>
          </a:prstGeom>
          <a:noFill/>
          <a:ln w="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E1E7F3"/>
                </a:solidFill>
              </a14:hiddenLine>
            </a:ext>
          </a:extLst>
        </p:spPr>
        <p:txBody>
          <a:bodyPr vert="horz" wrap="none" lIns="50406" tIns="25203" rIns="50406" bIns="25203" rtlCol="0" anchor="ctr" anchorCtr="0">
            <a:noAutofit/>
          </a:bodyPr>
          <a:lstStyle/>
          <a:p>
            <a:pPr algn="ctr">
              <a:lnSpc>
                <a:spcPts val="800"/>
              </a:lnSpc>
            </a:pPr>
            <a:r>
              <a:rPr lang="en-US" sz="600" smtClean="0">
                <a:solidFill>
                  <a:srgbClr val="FFFFFF"/>
                </a:solidFill>
                <a:latin typeface="Arial" panose="020B0604020202020204" pitchFamily="34" charset="0"/>
              </a:rPr>
              <a:t>Information Type: Working Standard, Disclosure Range: , Information Owner: anamaria.oprea, NTT DATA Romania</a:t>
            </a:r>
            <a:endParaRPr lang="ro-RO" sz="6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31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Rezultate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047941"/>
            <a:ext cx="8943975" cy="4978017"/>
          </a:xfrm>
        </p:spPr>
      </p:pic>
    </p:spTree>
    <p:extLst>
      <p:ext uri="{BB962C8B-B14F-4D97-AF65-F5344CB8AC3E}">
        <p14:creationId xmlns:p14="http://schemas.microsoft.com/office/powerpoint/2010/main" val="370352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Rezultate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4473742" cy="5257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68" y="781050"/>
            <a:ext cx="43624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2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3420" y="1066800"/>
            <a:ext cx="6496173" cy="52564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De </a:t>
            </a:r>
            <a:r>
              <a:rPr lang="en-US" sz="3200" dirty="0" err="1"/>
              <a:t>ce</a:t>
            </a:r>
            <a:r>
              <a:rPr lang="en-US" sz="3200" dirty="0"/>
              <a:t> </a:t>
            </a:r>
            <a:r>
              <a:rPr lang="en-US" sz="3200" dirty="0" smtClean="0"/>
              <a:t>NTT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Cu </a:t>
            </a:r>
            <a:r>
              <a:rPr lang="en-US" sz="3200" dirty="0" err="1" smtClean="0"/>
              <a:t>ce</a:t>
            </a:r>
            <a:r>
              <a:rPr lang="en-US" sz="3200" dirty="0" smtClean="0"/>
              <a:t> m-am </a:t>
            </a:r>
            <a:r>
              <a:rPr lang="en-US" sz="3200" dirty="0" err="1" smtClean="0"/>
              <a:t>ocupat</a:t>
            </a:r>
            <a:r>
              <a:rPr lang="en-US" sz="3200" dirty="0" smtClean="0"/>
              <a:t> la </a:t>
            </a:r>
            <a:r>
              <a:rPr lang="en-US" sz="3200" dirty="0" err="1" smtClean="0"/>
              <a:t>proiect</a:t>
            </a:r>
            <a:r>
              <a:rPr lang="en-US" sz="32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Ce am </a:t>
            </a:r>
            <a:r>
              <a:rPr lang="en-US" sz="3200" dirty="0" err="1" smtClean="0"/>
              <a:t>reu</a:t>
            </a:r>
            <a:r>
              <a:rPr lang="ro-RO" sz="3200" dirty="0" smtClean="0"/>
              <a:t>ș</a:t>
            </a:r>
            <a:r>
              <a:rPr lang="en-US" sz="3200" dirty="0" smtClean="0"/>
              <a:t>it s</a:t>
            </a:r>
            <a:r>
              <a:rPr lang="ro-RO" sz="3200" dirty="0" smtClean="0"/>
              <a:t>ă</a:t>
            </a:r>
            <a:r>
              <a:rPr lang="en-US" sz="3200" dirty="0" smtClean="0"/>
              <a:t> </a:t>
            </a:r>
            <a:r>
              <a:rPr lang="en-US" sz="3200" dirty="0" err="1" smtClean="0"/>
              <a:t>ob</a:t>
            </a:r>
            <a:r>
              <a:rPr lang="ro-RO" sz="3200" dirty="0" smtClean="0"/>
              <a:t>ț</a:t>
            </a:r>
            <a:r>
              <a:rPr lang="en-US" sz="3200" dirty="0" smtClean="0"/>
              <a:t>in la </a:t>
            </a:r>
            <a:r>
              <a:rPr lang="en-US" sz="3200" dirty="0" err="1" smtClean="0"/>
              <a:t>finalul</a:t>
            </a:r>
            <a:r>
              <a:rPr lang="en-US" sz="3200" dirty="0" smtClean="0"/>
              <a:t> </a:t>
            </a:r>
            <a:r>
              <a:rPr lang="en-US" sz="3200" dirty="0" err="1" smtClean="0"/>
              <a:t>stagiului</a:t>
            </a:r>
            <a:r>
              <a:rPr lang="en-US" sz="3200" dirty="0" smtClean="0"/>
              <a:t> de </a:t>
            </a:r>
            <a:r>
              <a:rPr lang="en-US" sz="3200" dirty="0" err="1" smtClean="0"/>
              <a:t>practic</a:t>
            </a:r>
            <a:r>
              <a:rPr lang="ro-RO" sz="3200" dirty="0" smtClean="0"/>
              <a:t>ă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 err="1"/>
              <a:t>Scop</a:t>
            </a:r>
            <a:r>
              <a:rPr lang="en-US" sz="4800" dirty="0"/>
              <a:t>/</a:t>
            </a:r>
            <a:r>
              <a:rPr lang="en-US" sz="4800" dirty="0" err="1"/>
              <a:t>intentii</a:t>
            </a:r>
            <a:r>
              <a:rPr lang="en-US" sz="4800" dirty="0"/>
              <a:t> </a:t>
            </a:r>
            <a:r>
              <a:rPr lang="en-US" sz="4800" dirty="0" err="1" smtClean="0"/>
              <a:t>individuale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174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Dezvoltari</a:t>
            </a:r>
            <a:r>
              <a:rPr lang="en-US" dirty="0" smtClean="0"/>
              <a:t> </a:t>
            </a:r>
            <a:r>
              <a:rPr lang="en-US" dirty="0" err="1" smtClean="0"/>
              <a:t>ulterioare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imbunata</a:t>
            </a:r>
            <a:r>
              <a:rPr lang="ro-RO" altLang="ja-JP" dirty="0" smtClean="0"/>
              <a:t>ț</a:t>
            </a:r>
            <a:r>
              <a:rPr lang="en-US" dirty="0" err="1" smtClean="0"/>
              <a:t>iri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Dezvoltari</a:t>
            </a:r>
            <a:r>
              <a:rPr lang="en-US" dirty="0" smtClean="0"/>
              <a:t> </a:t>
            </a:r>
            <a:r>
              <a:rPr lang="en-US" smtClean="0"/>
              <a:t>ulterioare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Logging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User roles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UI design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Marketing &amp; </a:t>
            </a:r>
            <a:r>
              <a:rPr lang="en-US" dirty="0" err="1" smtClean="0"/>
              <a:t>Comercializare</a:t>
            </a:r>
            <a:endParaRPr lang="en-US" dirty="0" smtClean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43" y="3776953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Dezvoltari</a:t>
            </a:r>
            <a:r>
              <a:rPr lang="en-US" dirty="0" smtClean="0"/>
              <a:t> </a:t>
            </a:r>
            <a:r>
              <a:rPr lang="en-US" smtClean="0"/>
              <a:t>ulterioare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Cine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putea</a:t>
            </a:r>
            <a:r>
              <a:rPr lang="en-US" dirty="0" smtClean="0"/>
              <a:t> s</a:t>
            </a:r>
            <a:r>
              <a:rPr lang="ro-RO" dirty="0" smtClean="0"/>
              <a:t>ă cumpere aplicația?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o-R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 smtClean="0"/>
              <a:t>De ce ?</a:t>
            </a:r>
            <a:endParaRPr lang="ro-RO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" y="730799"/>
            <a:ext cx="9906000" cy="574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7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0"/>
            <a:ext cx="5271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3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5000" b="1" dirty="0" smtClean="0"/>
              <a:t>?</a:t>
            </a:r>
            <a:endParaRPr lang="en-US" sz="15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2" y="0"/>
            <a:ext cx="9913541" cy="59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/>
          <p:cNvSpPr txBox="1"/>
          <p:nvPr/>
        </p:nvSpPr>
        <p:spPr>
          <a:xfrm>
            <a:off x="10031619" y="3323992"/>
            <a:ext cx="184731" cy="335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1579" dirty="0"/>
          </a:p>
        </p:txBody>
      </p:sp>
      <p:sp>
        <p:nvSpPr>
          <p:cNvPr id="2" name="CqClassificationStamp"/>
          <p:cNvSpPr txBox="1"/>
          <p:nvPr/>
        </p:nvSpPr>
        <p:spPr>
          <a:xfrm>
            <a:off x="2792729" y="6551962"/>
            <a:ext cx="4320540" cy="90011"/>
          </a:xfrm>
          <a:prstGeom prst="rect">
            <a:avLst/>
          </a:prstGeom>
          <a:noFill/>
          <a:ln w="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E1E7F3"/>
                </a:solidFill>
              </a14:hiddenLine>
            </a:ext>
          </a:extLst>
        </p:spPr>
        <p:txBody>
          <a:bodyPr vert="horz" wrap="none" lIns="50406" tIns="25203" rIns="50406" bIns="25203" rtlCol="0" anchor="ctr" anchorCtr="0">
            <a:noAutofit/>
          </a:bodyPr>
          <a:lstStyle/>
          <a:p>
            <a:pPr algn="ctr">
              <a:lnSpc>
                <a:spcPts val="800"/>
              </a:lnSpc>
            </a:pPr>
            <a:r>
              <a:rPr lang="en-US" sz="600" smtClean="0">
                <a:solidFill>
                  <a:srgbClr val="FFFFFF"/>
                </a:solidFill>
                <a:latin typeface="Arial" panose="020B0604020202020204" pitchFamily="34" charset="0"/>
              </a:rPr>
              <a:t>Information Type: Working Standard, Disclosure Range: , Information Owner: anamaria.oprea, NTT DATA Romania</a:t>
            </a:r>
            <a:endParaRPr lang="ro-RO" sz="6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3048000" y="1095483"/>
            <a:ext cx="6496173" cy="525640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ja-JP" dirty="0" err="1" smtClean="0"/>
              <a:t>Activitatea</a:t>
            </a:r>
            <a:r>
              <a:rPr lang="en-US" altLang="ja-JP" dirty="0" smtClean="0"/>
              <a:t> de </a:t>
            </a:r>
            <a:r>
              <a:rPr lang="en-US" altLang="ja-JP" dirty="0" err="1" smtClean="0"/>
              <a:t>practica</a:t>
            </a:r>
            <a:endParaRPr lang="en-US" altLang="ja-JP" dirty="0" smtClean="0"/>
          </a:p>
          <a:p>
            <a:pPr marL="457200" indent="-457200">
              <a:buAutoNum type="arabicPeriod"/>
            </a:pPr>
            <a:endParaRPr lang="en-US" altLang="ja-JP" dirty="0" smtClean="0"/>
          </a:p>
          <a:p>
            <a:pPr marL="457200" indent="-457200">
              <a:buAutoNum type="arabicPeriod"/>
            </a:pPr>
            <a:endParaRPr kumimoji="1" lang="en-US" altLang="ja-JP" dirty="0" smtClean="0"/>
          </a:p>
          <a:p>
            <a:pPr marL="457200" indent="-457200">
              <a:buAutoNum type="arabicPeriod"/>
            </a:pPr>
            <a:r>
              <a:rPr kumimoji="1" lang="en-US" altLang="ja-JP" dirty="0" err="1" smtClean="0"/>
              <a:t>Aplicatia</a:t>
            </a:r>
            <a:r>
              <a:rPr kumimoji="1" lang="en-US" altLang="ja-JP" dirty="0" smtClean="0"/>
              <a:t> software </a:t>
            </a:r>
          </a:p>
          <a:p>
            <a:pPr marL="457200" indent="-457200">
              <a:buAutoNum type="arabicPeriod"/>
            </a:pPr>
            <a:endParaRPr lang="en-US" altLang="ja-JP" dirty="0"/>
          </a:p>
          <a:p>
            <a:pPr marL="457200" indent="-457200">
              <a:buAutoNum type="arabicPeriod"/>
            </a:pPr>
            <a:endParaRPr kumimoji="1" lang="en-US" altLang="ja-JP" dirty="0" smtClean="0"/>
          </a:p>
          <a:p>
            <a:pPr marL="457200" indent="-457200">
              <a:buAutoNum type="arabicPeriod"/>
            </a:pPr>
            <a:r>
              <a:rPr lang="en-US" altLang="ja-JP" dirty="0" err="1" smtClean="0"/>
              <a:t>Rezultate</a:t>
            </a:r>
            <a:endParaRPr lang="en-US" altLang="ja-JP" dirty="0" smtClean="0"/>
          </a:p>
          <a:p>
            <a:pPr marL="457200" indent="-457200">
              <a:buAutoNum type="arabicPeriod"/>
            </a:pPr>
            <a:endParaRPr kumimoji="1" lang="en-US" altLang="ja-JP" dirty="0"/>
          </a:p>
          <a:p>
            <a:pPr marL="457200" indent="-457200">
              <a:buAutoNum type="arabicPeriod"/>
            </a:pPr>
            <a:endParaRPr lang="en-US" altLang="ja-JP" dirty="0" smtClean="0"/>
          </a:p>
          <a:p>
            <a:pPr marL="457200" indent="-457200">
              <a:buAutoNum type="arabicPeriod"/>
            </a:pPr>
            <a:r>
              <a:rPr kumimoji="1" lang="en-US" altLang="ja-JP" dirty="0" err="1" smtClean="0"/>
              <a:t>Dezvoltari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ulterioare</a:t>
            </a:r>
            <a:endParaRPr kumimoji="1" lang="en-US" altLang="ja-JP" dirty="0" smtClean="0"/>
          </a:p>
          <a:p>
            <a:pPr marL="457200" indent="-457200">
              <a:buAutoNum type="arabicPeriod"/>
            </a:pPr>
            <a:endParaRPr lang="en-US" altLang="ja-JP" dirty="0"/>
          </a:p>
          <a:p>
            <a:pPr marL="457200" indent="-457200">
              <a:buAutoNum type="arabicPeriod"/>
            </a:pPr>
            <a:endParaRPr kumimoji="1" lang="en-US" altLang="ja-JP" dirty="0" smtClean="0"/>
          </a:p>
          <a:p>
            <a:pPr marL="457200" indent="-457200">
              <a:buAutoNum type="arabicPeriod"/>
            </a:pPr>
            <a:r>
              <a:rPr lang="en-US" altLang="ja-JP" dirty="0" err="1" smtClean="0"/>
              <a:t>Intrebari</a:t>
            </a:r>
            <a:endParaRPr kumimoji="1" lang="en-US" altLang="ja-JP" dirty="0" smtClean="0"/>
          </a:p>
          <a:p>
            <a:pPr marL="457200" indent="-457200">
              <a:buAutoNum type="arabicPeriod"/>
            </a:pP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172188" y="164615"/>
            <a:ext cx="9578638" cy="730799"/>
          </a:xfrm>
        </p:spPr>
        <p:txBody>
          <a:bodyPr/>
          <a:lstStyle/>
          <a:p>
            <a:r>
              <a:rPr kumimoji="1" lang="ro-RO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4" name="CqClassificationStamp"/>
          <p:cNvSpPr txBox="1"/>
          <p:nvPr/>
        </p:nvSpPr>
        <p:spPr>
          <a:xfrm>
            <a:off x="2792729" y="6551962"/>
            <a:ext cx="4320540" cy="90011"/>
          </a:xfrm>
          <a:prstGeom prst="rect">
            <a:avLst/>
          </a:prstGeom>
          <a:noFill/>
          <a:ln w="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E1E7F3"/>
                </a:solidFill>
              </a14:hiddenLine>
            </a:ext>
          </a:extLst>
        </p:spPr>
        <p:txBody>
          <a:bodyPr vert="horz" wrap="none" lIns="50406" tIns="25203" rIns="50406" bIns="25203" rtlCol="0" anchor="ctr" anchorCtr="0">
            <a:noAutofit/>
          </a:bodyPr>
          <a:lstStyle/>
          <a:p>
            <a:pPr algn="ctr">
              <a:lnSpc>
                <a:spcPts val="800"/>
              </a:lnSpc>
            </a:pPr>
            <a:r>
              <a:rPr lang="en-US" sz="600" smtClean="0">
                <a:solidFill>
                  <a:srgbClr val="FFFFFF"/>
                </a:solidFill>
                <a:latin typeface="Arial" panose="020B0604020202020204" pitchFamily="34" charset="0"/>
              </a:rPr>
              <a:t>Information Type: Working Standard, Disclosure Range: , Information Owner: anamaria.oprea, NTT DATA Romania</a:t>
            </a:r>
            <a:endParaRPr lang="ro-RO" sz="6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65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910744" y="2660624"/>
            <a:ext cx="2209800" cy="1752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Munca</a:t>
            </a:r>
            <a:r>
              <a:rPr lang="en-US" dirty="0" smtClean="0">
                <a:solidFill>
                  <a:srgbClr val="000000"/>
                </a:solidFill>
              </a:rPr>
              <a:t> in </a:t>
            </a:r>
            <a:r>
              <a:rPr lang="en-US" dirty="0" err="1" smtClean="0">
                <a:solidFill>
                  <a:srgbClr val="000000"/>
                </a:solidFill>
              </a:rPr>
              <a:t>echipa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114800" y="2160348"/>
            <a:ext cx="304800" cy="58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3048000" y="1193774"/>
            <a:ext cx="1600200" cy="92707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dirty="0" smtClean="0">
                <a:solidFill>
                  <a:schemeClr val="tx1"/>
                </a:solidFill>
              </a:rPr>
              <a:t>Cristian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ULBS-</a:t>
            </a:r>
            <a:r>
              <a:rPr lang="en-US" sz="1400" dirty="0" err="1" smtClean="0">
                <a:solidFill>
                  <a:schemeClr val="tx1"/>
                </a:solidFill>
              </a:rPr>
              <a:t>Tehnologia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Informatiei</a:t>
            </a:r>
            <a:endParaRPr kumimoji="1"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58000" y="3117824"/>
            <a:ext cx="1524000" cy="838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dirty="0" smtClean="0">
                <a:solidFill>
                  <a:schemeClr val="tx1"/>
                </a:solidFill>
              </a:rPr>
              <a:t>Raul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ULBS-</a:t>
            </a:r>
            <a:r>
              <a:rPr lang="en-US" dirty="0" err="1" smtClean="0">
                <a:solidFill>
                  <a:schemeClr val="tx1"/>
                </a:solidFill>
              </a:rPr>
              <a:t>Stiinte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informatica</a:t>
            </a:r>
            <a:endParaRPr kumimoji="1"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 flipH="1">
            <a:off x="3173288" y="3536924"/>
            <a:ext cx="737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660174" y="3117824"/>
            <a:ext cx="1524000" cy="8382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dirty="0" err="1" smtClean="0">
                <a:solidFill>
                  <a:schemeClr val="tx1"/>
                </a:solidFill>
              </a:rPr>
              <a:t>Catalin</a:t>
            </a:r>
            <a:endParaRPr kumimoji="1"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ULBS-</a:t>
            </a:r>
            <a:r>
              <a:rPr lang="en-US" dirty="0" err="1" smtClean="0">
                <a:solidFill>
                  <a:schemeClr val="tx1"/>
                </a:solidFill>
              </a:rPr>
              <a:t>Stiinte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informatica</a:t>
            </a:r>
            <a:endParaRPr kumimoji="1"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20544" y="3536924"/>
            <a:ext cx="737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4"/>
          </p:cNvCxnSpPr>
          <p:nvPr/>
        </p:nvCxnSpPr>
        <p:spPr>
          <a:xfrm>
            <a:off x="5015644" y="4413224"/>
            <a:ext cx="0" cy="539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253644" y="4992498"/>
            <a:ext cx="1543282" cy="10273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Astrid</a:t>
            </a:r>
          </a:p>
          <a:p>
            <a:pPr algn="ctr"/>
            <a:r>
              <a:rPr kumimoji="1" lang="en-US" sz="1600" dirty="0" smtClean="0">
                <a:solidFill>
                  <a:schemeClr val="tx1"/>
                </a:solidFill>
              </a:rPr>
              <a:t>ULBS-</a:t>
            </a:r>
            <a:r>
              <a:rPr kumimoji="1" lang="en-US" sz="1600" dirty="0" err="1" smtClean="0">
                <a:solidFill>
                  <a:schemeClr val="tx1"/>
                </a:solidFill>
              </a:rPr>
              <a:t>Inginerie</a:t>
            </a:r>
            <a:r>
              <a:rPr kumimoji="1" lang="en-US" sz="1600" dirty="0" smtClean="0">
                <a:solidFill>
                  <a:schemeClr val="tx1"/>
                </a:solidFill>
              </a:rPr>
              <a:t> </a:t>
            </a:r>
            <a:r>
              <a:rPr kumimoji="1" lang="en-US" sz="1600" dirty="0" err="1" smtClean="0">
                <a:solidFill>
                  <a:schemeClr val="tx1"/>
                </a:solidFill>
              </a:rPr>
              <a:t>calculatoare</a:t>
            </a:r>
            <a:endParaRPr kumimoji="1" lang="en-US" sz="16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4" idx="7"/>
          </p:cNvCxnSpPr>
          <p:nvPr/>
        </p:nvCxnSpPr>
        <p:spPr>
          <a:xfrm flipV="1">
            <a:off x="5796926" y="2057400"/>
            <a:ext cx="692346" cy="859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108272" y="1180089"/>
            <a:ext cx="1499456" cy="90126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dirty="0" smtClean="0">
                <a:solidFill>
                  <a:schemeClr val="tx1"/>
                </a:solidFill>
              </a:rPr>
              <a:t>Bogdan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IESC</a:t>
            </a:r>
            <a:endParaRPr kumimoji="1"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2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Activitatea</a:t>
            </a:r>
            <a:r>
              <a:rPr lang="en-US" altLang="ja-JP" dirty="0"/>
              <a:t> de </a:t>
            </a:r>
            <a:r>
              <a:rPr lang="en-US" altLang="ja-JP" dirty="0" err="1" smtClean="0"/>
              <a:t>practic</a:t>
            </a:r>
            <a:r>
              <a:rPr lang="ro-RO" altLang="ja-JP" dirty="0"/>
              <a:t>ă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err="1" smtClean="0"/>
              <a:t>studen</a:t>
            </a:r>
            <a:r>
              <a:rPr lang="ro-RO" altLang="ja-JP" dirty="0" smtClean="0"/>
              <a:t>ț</a:t>
            </a:r>
            <a:r>
              <a:rPr lang="en-US" altLang="ja-JP" dirty="0" err="1" smtClean="0"/>
              <a:t>easc</a:t>
            </a:r>
            <a:r>
              <a:rPr lang="ro-RO" altLang="ja-JP" dirty="0" smtClean="0"/>
              <a:t>ă</a:t>
            </a:r>
            <a:endParaRPr kumimoji="1" lang="ja-JP" altLang="en-US" dirty="0"/>
          </a:p>
        </p:txBody>
      </p:sp>
      <p:sp>
        <p:nvSpPr>
          <p:cNvPr id="2" name="CqClassificationStamp"/>
          <p:cNvSpPr txBox="1"/>
          <p:nvPr/>
        </p:nvSpPr>
        <p:spPr>
          <a:xfrm>
            <a:off x="2792729" y="6551962"/>
            <a:ext cx="4320540" cy="90011"/>
          </a:xfrm>
          <a:prstGeom prst="rect">
            <a:avLst/>
          </a:prstGeom>
          <a:noFill/>
          <a:ln w="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E1E7F3"/>
                </a:solidFill>
              </a14:hiddenLine>
            </a:ext>
          </a:extLst>
        </p:spPr>
        <p:txBody>
          <a:bodyPr vert="horz" wrap="none" lIns="50406" tIns="25203" rIns="50406" bIns="25203" rtlCol="0" anchor="ctr" anchorCtr="0">
            <a:noAutofit/>
          </a:bodyPr>
          <a:lstStyle/>
          <a:p>
            <a:pPr algn="ctr">
              <a:lnSpc>
                <a:spcPts val="800"/>
              </a:lnSpc>
            </a:pPr>
            <a:r>
              <a:rPr lang="en-US" sz="600" smtClean="0">
                <a:solidFill>
                  <a:srgbClr val="FFFFFF"/>
                </a:solidFill>
                <a:latin typeface="Arial" panose="020B0604020202020204" pitchFamily="34" charset="0"/>
              </a:rPr>
              <a:t>Information Type: Working Standard, Disclosure Range: , Information Owner: anamaria.oprea, NTT DATA Romania</a:t>
            </a:r>
            <a:endParaRPr lang="ro-RO" sz="6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1. </a:t>
            </a:r>
            <a:r>
              <a:rPr kumimoji="1" lang="en-US" altLang="ja-JP" dirty="0" err="1" smtClean="0"/>
              <a:t>Activitatea</a:t>
            </a:r>
            <a:r>
              <a:rPr kumimoji="1" lang="en-US" altLang="ja-JP" dirty="0" smtClean="0"/>
              <a:t> de </a:t>
            </a:r>
            <a:r>
              <a:rPr kumimoji="1" lang="en-US" altLang="ja-JP" dirty="0" err="1" smtClean="0"/>
              <a:t>practica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studenteasca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err="1"/>
              <a:t>Scop</a:t>
            </a:r>
            <a:r>
              <a:rPr lang="en-US" altLang="ja-JP" dirty="0"/>
              <a:t> general</a:t>
            </a:r>
          </a:p>
          <a:p>
            <a:r>
              <a:rPr lang="en-US" altLang="ja-JP" dirty="0"/>
              <a:t>     -</a:t>
            </a:r>
            <a:r>
              <a:rPr lang="en-US" altLang="ja-JP" dirty="0" err="1"/>
              <a:t>aplicare</a:t>
            </a:r>
            <a:r>
              <a:rPr lang="en-US" altLang="ja-JP" dirty="0"/>
              <a:t> a </a:t>
            </a:r>
            <a:r>
              <a:rPr lang="en-US" altLang="ja-JP" dirty="0" err="1" smtClean="0"/>
              <a:t>cuno</a:t>
            </a:r>
            <a:r>
              <a:rPr lang="ro-RO" altLang="ja-JP" dirty="0" smtClean="0"/>
              <a:t>ș</a:t>
            </a:r>
            <a:r>
              <a:rPr lang="en-US" altLang="ja-JP" dirty="0" err="1" smtClean="0"/>
              <a:t>tiin</a:t>
            </a:r>
            <a:r>
              <a:rPr lang="ro-RO" altLang="ja-JP" dirty="0"/>
              <a:t>ț</a:t>
            </a:r>
            <a:r>
              <a:rPr lang="en-US" altLang="ja-JP" dirty="0" err="1" smtClean="0"/>
              <a:t>elor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dob</a:t>
            </a:r>
            <a:r>
              <a:rPr lang="ro-RO" altLang="ja-JP" dirty="0"/>
              <a:t>â</a:t>
            </a:r>
            <a:r>
              <a:rPr lang="en-US" altLang="ja-JP" dirty="0" err="1" smtClean="0"/>
              <a:t>ndite</a:t>
            </a:r>
            <a:r>
              <a:rPr lang="en-US" altLang="ja-JP" dirty="0" smtClean="0"/>
              <a:t> </a:t>
            </a:r>
            <a:r>
              <a:rPr lang="en-US" altLang="ja-JP" dirty="0" err="1"/>
              <a:t>teoretic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     -</a:t>
            </a:r>
            <a:r>
              <a:rPr lang="en-US" altLang="ja-JP" dirty="0" err="1" smtClean="0"/>
              <a:t>cunoa</a:t>
            </a:r>
            <a:r>
              <a:rPr lang="ro-RO" altLang="ja-JP" dirty="0"/>
              <a:t>ș</a:t>
            </a:r>
            <a:r>
              <a:rPr lang="en-US" altLang="ja-JP" dirty="0" err="1" smtClean="0"/>
              <a:t>terea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practic</a:t>
            </a:r>
            <a:r>
              <a:rPr lang="ro-RO" altLang="ja-JP" dirty="0" smtClean="0"/>
              <a:t>ă</a:t>
            </a:r>
            <a:r>
              <a:rPr lang="en-US" altLang="ja-JP" dirty="0" smtClean="0"/>
              <a:t> </a:t>
            </a:r>
            <a:r>
              <a:rPr lang="en-US" altLang="ja-JP" dirty="0"/>
              <a:t>a </a:t>
            </a:r>
            <a:r>
              <a:rPr lang="en-US" altLang="ja-JP" dirty="0" err="1"/>
              <a:t>profesiei</a:t>
            </a:r>
            <a:r>
              <a:rPr lang="en-US" altLang="ja-JP" dirty="0"/>
              <a:t> de </a:t>
            </a:r>
            <a:r>
              <a:rPr lang="en-US" altLang="ja-JP" dirty="0" err="1"/>
              <a:t>programator</a:t>
            </a:r>
            <a:r>
              <a:rPr lang="en-US" altLang="ja-JP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err="1"/>
              <a:t>Cadrul</a:t>
            </a:r>
            <a:r>
              <a:rPr lang="en-US" altLang="ja-JP" dirty="0"/>
              <a:t> </a:t>
            </a:r>
            <a:r>
              <a:rPr lang="en-US" altLang="ja-JP" dirty="0" err="1"/>
              <a:t>administrativ</a:t>
            </a:r>
            <a:endParaRPr lang="en-US" altLang="ja-JP" dirty="0"/>
          </a:p>
          <a:p>
            <a:r>
              <a:rPr lang="en-US" altLang="ja-JP" dirty="0"/>
              <a:t>     - </a:t>
            </a:r>
            <a:r>
              <a:rPr lang="en-US" altLang="ja-JP" dirty="0" err="1"/>
              <a:t>trei</a:t>
            </a:r>
            <a:r>
              <a:rPr lang="en-US" altLang="ja-JP" dirty="0"/>
              <a:t> </a:t>
            </a:r>
            <a:r>
              <a:rPr lang="en-US" altLang="ja-JP" dirty="0" smtClean="0"/>
              <a:t>s</a:t>
            </a:r>
            <a:r>
              <a:rPr lang="ro-RO" altLang="ja-JP" dirty="0" smtClean="0"/>
              <a:t>ă</a:t>
            </a:r>
            <a:r>
              <a:rPr lang="en-US" altLang="ja-JP" dirty="0" err="1" smtClean="0"/>
              <a:t>pt</a:t>
            </a:r>
            <a:r>
              <a:rPr lang="ro-RO" altLang="ja-JP" dirty="0" smtClean="0"/>
              <a:t>ă</a:t>
            </a:r>
            <a:r>
              <a:rPr lang="en-US" altLang="ja-JP" dirty="0" smtClean="0"/>
              <a:t>m</a:t>
            </a:r>
            <a:r>
              <a:rPr lang="ro-RO" altLang="ja-JP" dirty="0"/>
              <a:t>â</a:t>
            </a:r>
            <a:r>
              <a:rPr lang="en-US" altLang="ja-JP" dirty="0" err="1" smtClean="0"/>
              <a:t>ni</a:t>
            </a:r>
            <a:r>
              <a:rPr lang="en-US" altLang="ja-JP" dirty="0" smtClean="0"/>
              <a:t> </a:t>
            </a:r>
            <a:r>
              <a:rPr lang="en-US" altLang="ja-JP" dirty="0"/>
              <a:t>(6 ore/</a:t>
            </a:r>
            <a:r>
              <a:rPr lang="en-US" altLang="ja-JP" dirty="0" err="1"/>
              <a:t>zi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     - </a:t>
            </a:r>
            <a:r>
              <a:rPr lang="en-US" altLang="ja-JP" dirty="0" err="1" smtClean="0"/>
              <a:t>studen</a:t>
            </a:r>
            <a:r>
              <a:rPr lang="ro-RO" altLang="ja-JP" dirty="0" smtClean="0"/>
              <a:t>ț</a:t>
            </a:r>
            <a:r>
              <a:rPr lang="en-US" altLang="ja-JP" dirty="0" err="1" smtClean="0"/>
              <a:t>i</a:t>
            </a:r>
            <a:r>
              <a:rPr lang="en-US" altLang="ja-JP" dirty="0" smtClean="0"/>
              <a:t> </a:t>
            </a:r>
            <a:r>
              <a:rPr lang="ro-RO" altLang="ja-JP" dirty="0"/>
              <a:t>î</a:t>
            </a:r>
            <a:r>
              <a:rPr lang="en-US" altLang="ja-JP" dirty="0" smtClean="0"/>
              <a:t>n </a:t>
            </a:r>
            <a:r>
              <a:rPr lang="en-US" altLang="ja-JP" dirty="0" err="1"/>
              <a:t>anii</a:t>
            </a:r>
            <a:r>
              <a:rPr lang="en-US" altLang="ja-JP" dirty="0"/>
              <a:t> I </a:t>
            </a:r>
            <a:r>
              <a:rPr lang="ro-RO" altLang="ja-JP" dirty="0" err="1"/>
              <a:t>ș</a:t>
            </a:r>
            <a:r>
              <a:rPr lang="en-US" altLang="ja-JP" dirty="0" err="1" smtClean="0"/>
              <a:t>i</a:t>
            </a:r>
            <a:r>
              <a:rPr lang="en-US" altLang="ja-JP" dirty="0" smtClean="0"/>
              <a:t> </a:t>
            </a:r>
            <a:r>
              <a:rPr lang="en-US" altLang="ja-JP" dirty="0"/>
              <a:t>II</a:t>
            </a:r>
          </a:p>
          <a:p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err="1"/>
              <a:t>Scop</a:t>
            </a:r>
            <a:r>
              <a:rPr lang="en-US" altLang="ja-JP" dirty="0"/>
              <a:t>/</a:t>
            </a:r>
            <a:r>
              <a:rPr lang="en-US" altLang="ja-JP" dirty="0" err="1"/>
              <a:t>intentii</a:t>
            </a:r>
            <a:r>
              <a:rPr lang="en-US" altLang="ja-JP" dirty="0"/>
              <a:t> </a:t>
            </a:r>
            <a:r>
              <a:rPr lang="en-US" altLang="ja-JP" dirty="0" err="1"/>
              <a:t>individuale</a:t>
            </a:r>
            <a:endParaRPr lang="en-US" altLang="ja-JP" dirty="0"/>
          </a:p>
          <a:p>
            <a:r>
              <a:rPr lang="en-US" altLang="ja-JP" dirty="0"/>
              <a:t>     </a:t>
            </a:r>
          </a:p>
          <a:p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err="1"/>
              <a:t>Abordare</a:t>
            </a:r>
            <a:endParaRPr lang="en-US" altLang="ja-JP" dirty="0"/>
          </a:p>
          <a:p>
            <a:r>
              <a:rPr lang="en-US" altLang="ja-JP" dirty="0"/>
              <a:t>     - </a:t>
            </a:r>
            <a:r>
              <a:rPr lang="en-US" altLang="ja-JP" dirty="0" err="1"/>
              <a:t>prezentarea</a:t>
            </a:r>
            <a:r>
              <a:rPr lang="en-US" altLang="ja-JP" dirty="0"/>
              <a:t> </a:t>
            </a:r>
            <a:r>
              <a:rPr lang="en-US" altLang="ja-JP" dirty="0" err="1"/>
              <a:t>structurii</a:t>
            </a:r>
            <a:r>
              <a:rPr lang="en-US" altLang="ja-JP" dirty="0"/>
              <a:t> </a:t>
            </a:r>
            <a:r>
              <a:rPr lang="en-US" altLang="ja-JP" dirty="0" err="1" smtClean="0"/>
              <a:t>aplica</a:t>
            </a:r>
            <a:r>
              <a:rPr lang="ro-RO" altLang="ja-JP" dirty="0" smtClean="0"/>
              <a:t>ț</a:t>
            </a:r>
            <a:r>
              <a:rPr lang="en-US" altLang="ja-JP" dirty="0" err="1" smtClean="0"/>
              <a:t>iei</a:t>
            </a:r>
            <a:endParaRPr lang="en-US" altLang="ja-JP" dirty="0"/>
          </a:p>
          <a:p>
            <a:r>
              <a:rPr lang="en-US" altLang="ja-JP" dirty="0"/>
              <a:t>     - </a:t>
            </a:r>
            <a:r>
              <a:rPr lang="en-US" altLang="ja-JP" dirty="0" err="1"/>
              <a:t>distribuirea</a:t>
            </a:r>
            <a:r>
              <a:rPr lang="en-US" altLang="ja-JP" dirty="0"/>
              <a:t> </a:t>
            </a:r>
            <a:r>
              <a:rPr lang="en-US" altLang="ja-JP" dirty="0" err="1"/>
              <a:t>sarcinilor</a:t>
            </a:r>
            <a:r>
              <a:rPr lang="en-US" altLang="ja-JP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endParaRPr lang="ja-JP" altLang="en-US" dirty="0"/>
          </a:p>
        </p:txBody>
      </p:sp>
      <p:sp>
        <p:nvSpPr>
          <p:cNvPr id="2" name="CqClassificationStamp"/>
          <p:cNvSpPr txBox="1"/>
          <p:nvPr/>
        </p:nvSpPr>
        <p:spPr>
          <a:xfrm>
            <a:off x="2792729" y="6551962"/>
            <a:ext cx="4320540" cy="90011"/>
          </a:xfrm>
          <a:prstGeom prst="rect">
            <a:avLst/>
          </a:prstGeom>
          <a:noFill/>
          <a:ln w="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E1E7F3"/>
                </a:solidFill>
              </a14:hiddenLine>
            </a:ext>
          </a:extLst>
        </p:spPr>
        <p:txBody>
          <a:bodyPr vert="horz" wrap="none" lIns="50406" tIns="25203" rIns="50406" bIns="25203" rtlCol="0" anchor="ctr" anchorCtr="0">
            <a:noAutofit/>
          </a:bodyPr>
          <a:lstStyle/>
          <a:p>
            <a:pPr algn="ctr">
              <a:lnSpc>
                <a:spcPts val="800"/>
              </a:lnSpc>
            </a:pPr>
            <a:r>
              <a:rPr lang="en-US" sz="600" smtClean="0">
                <a:solidFill>
                  <a:srgbClr val="FFFFFF"/>
                </a:solidFill>
                <a:latin typeface="Arial" panose="020B0604020202020204" pitchFamily="34" charset="0"/>
              </a:rPr>
              <a:t>Information Type: Working Standard, Disclosure Range: , Information Owner: anamaria.oprea, NTT DATA Romania</a:t>
            </a:r>
            <a:endParaRPr lang="ro-RO" sz="6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0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3420" y="1143000"/>
            <a:ext cx="6496173" cy="52564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Impreuna</a:t>
            </a:r>
            <a:r>
              <a:rPr lang="en-US" dirty="0"/>
              <a:t>,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realizam</a:t>
            </a:r>
            <a:r>
              <a:rPr lang="en-US" dirty="0"/>
              <a:t> o </a:t>
            </a:r>
            <a:r>
              <a:rPr lang="en-US" dirty="0" err="1"/>
              <a:t>aplicatie</a:t>
            </a:r>
            <a:r>
              <a:rPr lang="en-US" dirty="0"/>
              <a:t> web in care </a:t>
            </a:r>
            <a:r>
              <a:rPr lang="en-US" dirty="0" err="1"/>
              <a:t>introducem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salvam</a:t>
            </a:r>
            <a:r>
              <a:rPr lang="en-US" dirty="0"/>
              <a:t> date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persoane</a:t>
            </a:r>
            <a:r>
              <a:rPr lang="en-US" dirty="0"/>
              <a:t> care </a:t>
            </a:r>
            <a:r>
              <a:rPr lang="en-US" dirty="0" err="1"/>
              <a:t>iau</a:t>
            </a:r>
            <a:r>
              <a:rPr lang="en-US" dirty="0"/>
              <a:t> parte la un </a:t>
            </a:r>
            <a:r>
              <a:rPr lang="en-US" dirty="0" err="1"/>
              <a:t>interviu</a:t>
            </a:r>
            <a:r>
              <a:rPr lang="en-US" dirty="0"/>
              <a:t> de </a:t>
            </a:r>
            <a:r>
              <a:rPr lang="en-US" dirty="0" err="1"/>
              <a:t>angajare</a:t>
            </a:r>
            <a:r>
              <a:rPr lang="en-US" dirty="0"/>
              <a:t> la o </a:t>
            </a:r>
            <a:r>
              <a:rPr lang="en-US" dirty="0" err="1"/>
              <a:t>companie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persoane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treaca</a:t>
            </a:r>
            <a:r>
              <a:rPr lang="en-US" dirty="0"/>
              <a:t> cu </a:t>
            </a:r>
            <a:r>
              <a:rPr lang="en-US" dirty="0" err="1"/>
              <a:t>succes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fazele</a:t>
            </a:r>
            <a:r>
              <a:rPr lang="en-US" dirty="0"/>
              <a:t> </a:t>
            </a:r>
            <a:r>
              <a:rPr lang="en-US" dirty="0" err="1"/>
              <a:t>interviului</a:t>
            </a:r>
            <a:r>
              <a:rPr lang="en-US" dirty="0"/>
              <a:t> de </a:t>
            </a:r>
            <a:r>
              <a:rPr lang="en-US" dirty="0" err="1"/>
              <a:t>angajare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fi </a:t>
            </a:r>
            <a:r>
              <a:rPr lang="en-US" dirty="0" err="1"/>
              <a:t>angajati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masura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avansa</a:t>
            </a:r>
            <a:r>
              <a:rPr lang="en-US" dirty="0"/>
              <a:t> cu </a:t>
            </a:r>
            <a:r>
              <a:rPr lang="en-US" dirty="0" err="1"/>
              <a:t>interviul</a:t>
            </a:r>
            <a:r>
              <a:rPr lang="en-US" dirty="0"/>
              <a:t> se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cu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fiecarui</a:t>
            </a:r>
            <a:r>
              <a:rPr lang="en-US" dirty="0"/>
              <a:t> </a:t>
            </a:r>
            <a:r>
              <a:rPr lang="en-US" dirty="0" err="1"/>
              <a:t>candidat</a:t>
            </a:r>
            <a:r>
              <a:rPr lang="en-US" dirty="0"/>
              <a:t>, in care se </a:t>
            </a:r>
            <a:r>
              <a:rPr lang="en-US" dirty="0" err="1"/>
              <a:t>salveaza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persoane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rezultatele</a:t>
            </a:r>
            <a:r>
              <a:rPr lang="en-US" dirty="0"/>
              <a:t> ca </a:t>
            </a:r>
            <a:r>
              <a:rPr lang="en-US" dirty="0" err="1"/>
              <a:t>urmare</a:t>
            </a:r>
            <a:r>
              <a:rPr lang="en-US" dirty="0"/>
              <a:t> a </a:t>
            </a:r>
            <a:r>
              <a:rPr lang="en-US" dirty="0" err="1"/>
              <a:t>fiecarei</a:t>
            </a:r>
            <a:r>
              <a:rPr lang="en-US" dirty="0"/>
              <a:t> faze.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188" y="259801"/>
            <a:ext cx="9578638" cy="730799"/>
          </a:xfrm>
        </p:spPr>
        <p:txBody>
          <a:bodyPr/>
          <a:lstStyle/>
          <a:p>
            <a:pPr algn="ctr"/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smtClean="0"/>
              <a:t>general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8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Aplica</a:t>
            </a:r>
            <a:r>
              <a:rPr lang="ro-RO" altLang="ja-JP" dirty="0" smtClean="0"/>
              <a:t>ț</a:t>
            </a:r>
            <a:r>
              <a:rPr lang="en-US" altLang="ja-JP" dirty="0" err="1" smtClean="0"/>
              <a:t>ia</a:t>
            </a:r>
            <a:r>
              <a:rPr lang="en-US" altLang="ja-JP" dirty="0" smtClean="0"/>
              <a:t> software</a:t>
            </a:r>
            <a:endParaRPr kumimoji="1" lang="ja-JP" altLang="en-US" dirty="0"/>
          </a:p>
        </p:txBody>
      </p:sp>
      <p:sp>
        <p:nvSpPr>
          <p:cNvPr id="2" name="CqClassificationStamp"/>
          <p:cNvSpPr txBox="1"/>
          <p:nvPr/>
        </p:nvSpPr>
        <p:spPr>
          <a:xfrm>
            <a:off x="2792729" y="6551962"/>
            <a:ext cx="4320540" cy="90011"/>
          </a:xfrm>
          <a:prstGeom prst="rect">
            <a:avLst/>
          </a:prstGeom>
          <a:noFill/>
          <a:ln w="0"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E1E7F3"/>
                </a:solidFill>
              </a14:hiddenLine>
            </a:ext>
          </a:extLst>
        </p:spPr>
        <p:txBody>
          <a:bodyPr vert="horz" wrap="none" lIns="50406" tIns="25203" rIns="50406" bIns="25203" rtlCol="0" anchor="ctr" anchorCtr="0">
            <a:noAutofit/>
          </a:bodyPr>
          <a:lstStyle/>
          <a:p>
            <a:pPr algn="ctr">
              <a:lnSpc>
                <a:spcPts val="800"/>
              </a:lnSpc>
            </a:pPr>
            <a:r>
              <a:rPr lang="en-US" sz="600" smtClean="0">
                <a:solidFill>
                  <a:srgbClr val="FFFFFF"/>
                </a:solidFill>
                <a:latin typeface="Arial" panose="020B0604020202020204" pitchFamily="34" charset="0"/>
              </a:rPr>
              <a:t>Information Type: Working Standard, Disclosure Range: , Information Owner: anamaria.oprea, NTT DATA Romania</a:t>
            </a:r>
            <a:endParaRPr lang="ro-RO" sz="6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Skilled 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 </a:t>
            </a:r>
            <a:r>
              <a:rPr lang="en-US" dirty="0" err="1" smtClean="0"/>
              <a:t>ce</a:t>
            </a:r>
            <a:r>
              <a:rPr lang="en-US" dirty="0" smtClean="0"/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52455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Gestionarea</a:t>
            </a:r>
            <a:r>
              <a:rPr lang="en-US" dirty="0" smtClean="0"/>
              <a:t> electronica a </a:t>
            </a:r>
            <a:r>
              <a:rPr lang="en-US" dirty="0" err="1" smtClean="0"/>
              <a:t>candidatilor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procesul</a:t>
            </a:r>
            <a:r>
              <a:rPr lang="en-US" dirty="0" smtClean="0"/>
              <a:t> de </a:t>
            </a:r>
            <a:r>
              <a:rPr lang="en-US" dirty="0" err="1" smtClean="0"/>
              <a:t>angajare</a:t>
            </a:r>
            <a:endParaRPr lang="en-US" dirty="0" smtClean="0"/>
          </a:p>
          <a:p>
            <a:pPr marL="952455" lvl="1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52455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Salvarea</a:t>
            </a:r>
            <a:r>
              <a:rPr lang="en-US" dirty="0" smtClean="0"/>
              <a:t> </a:t>
            </a:r>
            <a:r>
              <a:rPr lang="en-US" dirty="0" err="1" smtClean="0"/>
              <a:t>detaliilor</a:t>
            </a:r>
            <a:r>
              <a:rPr lang="en-US" dirty="0" smtClean="0"/>
              <a:t> </a:t>
            </a:r>
            <a:r>
              <a:rPr lang="en-US" dirty="0" err="1" smtClean="0"/>
              <a:t>realizate</a:t>
            </a:r>
            <a:r>
              <a:rPr lang="en-US" dirty="0" smtClean="0"/>
              <a:t> la </a:t>
            </a:r>
            <a:r>
              <a:rPr lang="en-US" dirty="0" err="1" smtClean="0"/>
              <a:t>momentul</a:t>
            </a:r>
            <a:r>
              <a:rPr lang="en-US" dirty="0" smtClean="0"/>
              <a:t> </a:t>
            </a:r>
            <a:r>
              <a:rPr lang="en-US" dirty="0" err="1" smtClean="0"/>
              <a:t>interviurilor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Cum?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52455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Aplicatie</a:t>
            </a:r>
            <a:r>
              <a:rPr lang="en-US" dirty="0" smtClean="0"/>
              <a:t> web client-server, </a:t>
            </a:r>
            <a:r>
              <a:rPr lang="en-US" dirty="0" err="1" smtClean="0"/>
              <a:t>tehnologii</a:t>
            </a:r>
            <a:r>
              <a:rPr lang="en-US" dirty="0" smtClean="0"/>
              <a:t> java</a:t>
            </a:r>
          </a:p>
          <a:p>
            <a:pPr marL="95245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52455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Folosirea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browser de </a:t>
            </a:r>
            <a:r>
              <a:rPr lang="en-US" dirty="0" err="1" smtClean="0"/>
              <a:t>navigare</a:t>
            </a:r>
            <a:r>
              <a:rPr lang="en-US" dirty="0" smtClean="0"/>
              <a:t> web</a:t>
            </a:r>
          </a:p>
          <a:p>
            <a:pPr marL="95245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52455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Tehnologii</a:t>
            </a:r>
            <a:r>
              <a:rPr lang="en-US" dirty="0" smtClean="0"/>
              <a:t> open-source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okyoPRD_2016PPTTemplate_v1">
  <a:themeElements>
    <a:clrScheme name="NTT DATA COLOR MASTER">
      <a:dk1>
        <a:srgbClr val="404040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Template_english_A4.pptx" id="{CD7412D8-E4C4-4F51-B9EB-CC76624E9B26}" vid="{CBD48F74-65C9-4871-B54F-58462464F883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8C684FA8C42B4A86CE93DF86929272" ma:contentTypeVersion="6" ma:contentTypeDescription="Creați un document nou." ma:contentTypeScope="" ma:versionID="850bdb4744d2508c807d1c0fc7b1d96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31b87b23e778e3135da97957819c371d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8" nillable="true" ma:displayName="Evaluare (0-5)" ma:decimals="2" ma:description="Valoare medie a tuturor evaluărilor remise" ma:internalName="AverageRating" ma:readOnly="true">
      <xsd:simpleType>
        <xsd:restriction base="dms:Number"/>
      </xsd:simpleType>
    </xsd:element>
    <xsd:element name="RatingCount" ma:index="9" nillable="true" ma:displayName="Număr de evaluări" ma:decimals="0" ma:description="Număr de evaluări remise" ma:internalName="RatingCount" ma:readOnly="true">
      <xsd:simpleType>
        <xsd:restriction base="dms:Number"/>
      </xsd:simpleType>
    </xsd:element>
    <xsd:element name="RatedBy" ma:index="10" nillable="true" ma:displayName="Evaluat de" ma:description="Utilizatorii au evaluat elementul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11" nillable="true" ma:displayName="Calificative de utilizator" ma:description="Calificative de utilizator pentru element" ma:hidden="true" ma:internalName="Ratings">
      <xsd:simpleType>
        <xsd:restriction base="dms:Note"/>
      </xsd:simpleType>
    </xsd:element>
    <xsd:element name="LikesCount" ma:index="12" nillable="true" ma:displayName="Număr aprecieri" ma:internalName="LikesCount">
      <xsd:simpleType>
        <xsd:restriction base="dms:Unknown"/>
      </xsd:simpleType>
    </xsd:element>
    <xsd:element name="LikedBy" ma:index="13" nillable="true" ma:displayName="Apreciat de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RatedBy xmlns="http://schemas.microsoft.com/sharepoint/v3">
      <UserInfo>
        <DisplayName/>
        <AccountId xsi:nil="true"/>
        <AccountType/>
      </UserInfo>
    </RatedBy>
  </documentManagement>
</p:properties>
</file>

<file path=customXml/itemProps1.xml><?xml version="1.0" encoding="utf-8"?>
<ds:datastoreItem xmlns:ds="http://schemas.openxmlformats.org/officeDocument/2006/customXml" ds:itemID="{3B048EDF-277B-4100-9876-DF3685DEDB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443908-1034-45DE-BFEC-E008AEB98E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E42AB0-335C-44A0-A064-5814250D455A}">
  <ds:schemaRefs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Template_A4</Template>
  <TotalTime>247</TotalTime>
  <Words>447</Words>
  <Application>Microsoft Office PowerPoint</Application>
  <PresentationFormat>A4 Paper (210x297 mm)</PresentationFormat>
  <Paragraphs>109</Paragraphs>
  <Slides>21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MS PGothic</vt:lpstr>
      <vt:lpstr>Yu Gothic</vt:lpstr>
      <vt:lpstr>Arial</vt:lpstr>
      <vt:lpstr>HGPGothicE</vt:lpstr>
      <vt:lpstr>HGP創英角ｺﾞｼｯｸUB</vt:lpstr>
      <vt:lpstr>Meiryo UI</vt:lpstr>
      <vt:lpstr>TokyoPRD_2016PPTTemplate_v1</vt:lpstr>
      <vt:lpstr>PowerPoint Presentation</vt:lpstr>
      <vt:lpstr>PowerPoint Presentation</vt:lpstr>
      <vt:lpstr>PowerPoint Presentation</vt:lpstr>
      <vt:lpstr>PowerPoint Presentation</vt:lpstr>
      <vt:lpstr>Activitatea de practică studențească</vt:lpstr>
      <vt:lpstr>PowerPoint Presentation</vt:lpstr>
      <vt:lpstr>PowerPoint Presentation</vt:lpstr>
      <vt:lpstr>Aplicația software</vt:lpstr>
      <vt:lpstr>PowerPoint Presentation</vt:lpstr>
      <vt:lpstr>PowerPoint Presentation</vt:lpstr>
      <vt:lpstr>PowerPoint Presentation</vt:lpstr>
      <vt:lpstr>PowerPoint Presentation</vt:lpstr>
      <vt:lpstr>Rezultate</vt:lpstr>
      <vt:lpstr>PowerPoint Presentation</vt:lpstr>
      <vt:lpstr>PowerPoint Presentation</vt:lpstr>
      <vt:lpstr>PowerPoint Presentation</vt:lpstr>
      <vt:lpstr>Dezvoltari ulterioare / imbunatațiri</vt:lpstr>
      <vt:lpstr>PowerPoint Presentation</vt:lpstr>
      <vt:lpstr>PowerPoint Presentation</vt:lpstr>
      <vt:lpstr>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Ioana Pacurariu</dc:creator>
  <cp:lastModifiedBy>Raul Veza</cp:lastModifiedBy>
  <cp:revision>37</cp:revision>
  <cp:lastPrinted>2016-10-07T07:48:50Z</cp:lastPrinted>
  <dcterms:created xsi:type="dcterms:W3CDTF">2017-10-09T07:57:15Z</dcterms:created>
  <dcterms:modified xsi:type="dcterms:W3CDTF">2018-07-19T10:47:11Z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0x0101007A8C684FA8C42B4A86CE93DF86929272</vt:lpwstr>
  </property>
  <property fmtid="{D5CDD505-2E9C-101B-9397-08002B2CF9AE}" pid="3" name="CqChecksum">
    <vt:lpwstr>791280D49D9B78E7D21BD4C43A41E05B</vt:lpwstr>
  </property>
  <property fmtid="{D5CDD505-2E9C-101B-9397-08002B2CF9AE}" pid="4" name="CqInformationType">
    <vt:lpwstr>Working Standard</vt:lpwstr>
  </property>
  <property fmtid="{D5CDD505-2E9C-101B-9397-08002B2CF9AE}" pid="5" name="CqVitality">
    <vt:lpwstr/>
  </property>
  <property fmtid="{D5CDD505-2E9C-101B-9397-08002B2CF9AE}" pid="6" name="CqDisclosureRange">
    <vt:lpwstr/>
  </property>
  <property fmtid="{D5CDD505-2E9C-101B-9397-08002B2CF9AE}" pid="7" name="CqDisclosureRangeStamp">
    <vt:lpwstr/>
  </property>
  <property fmtid="{D5CDD505-2E9C-101B-9397-08002B2CF9AE}" pid="8" name="CqDisclosureRangeLimitation">
    <vt:lpwstr/>
  </property>
  <property fmtid="{D5CDD505-2E9C-101B-9397-08002B2CF9AE}" pid="9" name="CqOwner">
    <vt:lpwstr>anamaria.oprea</vt:lpwstr>
  </property>
  <property fmtid="{D5CDD505-2E9C-101B-9397-08002B2CF9AE}" pid="10" name="CqDepartment">
    <vt:lpwstr/>
  </property>
  <property fmtid="{D5CDD505-2E9C-101B-9397-08002B2CF9AE}" pid="11" name="CqCompanyOwner">
    <vt:lpwstr>NTT DATA Romania</vt:lpwstr>
  </property>
</Properties>
</file>